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81" r:id="rId4"/>
    <p:sldId id="282" r:id="rId5"/>
    <p:sldId id="294" r:id="rId6"/>
    <p:sldId id="309" r:id="rId7"/>
    <p:sldId id="283" r:id="rId8"/>
    <p:sldId id="305" r:id="rId9"/>
    <p:sldId id="307" r:id="rId10"/>
    <p:sldId id="284" r:id="rId11"/>
    <p:sldId id="304" r:id="rId12"/>
    <p:sldId id="285" r:id="rId13"/>
    <p:sldId id="308" r:id="rId14"/>
    <p:sldId id="296" r:id="rId15"/>
    <p:sldId id="286" r:id="rId16"/>
    <p:sldId id="306" r:id="rId17"/>
    <p:sldId id="266" r:id="rId18"/>
    <p:sldId id="275" r:id="rId19"/>
  </p:sldIdLst>
  <p:sldSz cx="9144000" cy="5143500" type="screen16x9"/>
  <p:notesSz cx="6858000" cy="9144000"/>
  <p:embeddedFontLs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Raleway" panose="020B0604020202020204" charset="-52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9E0856-EE80-400B-9C2A-B9EDB820FC98}">
  <a:tblStyle styleId="{549E0856-EE80-400B-9C2A-B9EDB820FC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4650"/>
  </p:normalViewPr>
  <p:slideViewPr>
    <p:cSldViewPr snapToGrid="0">
      <p:cViewPr varScale="1">
        <p:scale>
          <a:sx n="111" d="100"/>
          <a:sy n="111" d="100"/>
        </p:scale>
        <p:origin x="-490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9285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929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929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576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4929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045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2157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2157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cb9a0b074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cb9a0b074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31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29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791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791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406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40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92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673768" y="630225"/>
            <a:ext cx="8029457" cy="3219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dirty="0"/>
              <a:t> </a:t>
            </a:r>
            <a:r>
              <a:rPr lang="ru-RU" sz="3600" dirty="0" smtClean="0"/>
              <a:t>Освещение </a:t>
            </a:r>
            <a:r>
              <a:rPr lang="ru-RU" sz="3600" dirty="0"/>
              <a:t>деятельности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КДУ </a:t>
            </a:r>
            <a:r>
              <a:rPr lang="ru-RU" sz="3600" dirty="0"/>
              <a:t>в социальных сетях. </a:t>
            </a:r>
            <a:br>
              <a:rPr lang="ru-RU" sz="3600" dirty="0"/>
            </a:br>
            <a:r>
              <a:rPr lang="ru-RU" sz="3600" dirty="0"/>
              <a:t>Качество контента </a:t>
            </a:r>
            <a:r>
              <a:rPr lang="ru-RU" sz="3600" dirty="0" smtClean="0"/>
              <a:t>сообществ</a:t>
            </a:r>
            <a:endParaRPr lang="ru-RU" sz="3600" dirty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1475868" y="3286576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 smtClean="0"/>
              <a:t>Отдел информационного сопровождения и медиа РЦНТД</a:t>
            </a:r>
            <a:endParaRPr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83" y="301691"/>
            <a:ext cx="8380957" cy="52518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1856197" y="365422"/>
            <a:ext cx="5169208" cy="4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Планирование – залог успеха</a:t>
            </a:r>
            <a:endParaRPr lang="ru-RU" sz="2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4134" y="1053050"/>
            <a:ext cx="4190480" cy="3245089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Контент-план — это план-график выхода публикаций в сообществе 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В </a:t>
            </a:r>
            <a:r>
              <a:rPr lang="ru-RU" b="1" dirty="0" smtClean="0">
                <a:solidFill>
                  <a:schemeClr val="bg1"/>
                </a:solidFill>
              </a:rPr>
              <a:t>нем прописывается </a:t>
            </a:r>
            <a:r>
              <a:rPr lang="ru-RU" b="1" dirty="0">
                <a:solidFill>
                  <a:schemeClr val="bg1"/>
                </a:solidFill>
              </a:rPr>
              <a:t>конкретная аудитория, для которой создается тот или иной контент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Контент-план нужен для планирования </a:t>
            </a:r>
            <a:r>
              <a:rPr lang="ru-RU" b="1" dirty="0" smtClean="0">
                <a:solidFill>
                  <a:schemeClr val="bg1"/>
                </a:solidFill>
              </a:rPr>
              <a:t>продвижения, рекламы, освещения работы</a:t>
            </a:r>
            <a:endParaRPr lang="ru-RU" b="1" u="sng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 txBox="1">
            <a:spLocks/>
          </p:cNvSpPr>
          <p:nvPr/>
        </p:nvSpPr>
        <p:spPr>
          <a:xfrm>
            <a:off x="336365" y="1053050"/>
            <a:ext cx="4389075" cy="367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Каналы коммуникации: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</a:rPr>
              <a:t>СМИ (ТВ, радио, печатные)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</a:rPr>
              <a:t>Социальные сети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 smtClean="0"/>
              <a:t>Неофициальные </a:t>
            </a:r>
            <a:r>
              <a:rPr lang="ru-RU" b="1" u="sng" dirty="0" err="1" smtClean="0"/>
              <a:t>паблики</a:t>
            </a:r>
            <a:r>
              <a:rPr lang="ru-RU" b="1" u="sng" dirty="0" smtClean="0"/>
              <a:t> (</a:t>
            </a:r>
            <a:r>
              <a:rPr lang="ru-RU" sz="1400" b="1" u="sng" dirty="0" smtClean="0"/>
              <a:t>сообщества с 10 тысяч </a:t>
            </a:r>
            <a:r>
              <a:rPr lang="ru-RU" sz="1400" b="1" u="sng" dirty="0" err="1" smtClean="0"/>
              <a:t>подписичками</a:t>
            </a:r>
            <a:r>
              <a:rPr lang="ru-RU" b="1" u="sng" dirty="0" smtClean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 smtClean="0"/>
              <a:t>Прямые эфиры в сообществах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 err="1" smtClean="0"/>
              <a:t>Блогеры</a:t>
            </a:r>
            <a:r>
              <a:rPr lang="ru-RU" b="1" u="sng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 err="1" smtClean="0"/>
              <a:t>Мессенджеры</a:t>
            </a:r>
            <a:endParaRPr lang="ru-RU" b="1" u="sng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 smtClean="0"/>
              <a:t>Лидеры общественного мнения</a:t>
            </a:r>
            <a:endParaRPr lang="ru-RU" b="1" u="sng" dirty="0"/>
          </a:p>
          <a:p>
            <a:pPr>
              <a:buFont typeface="Wingdings" panose="05000000000000000000" pitchFamily="2" charset="2"/>
              <a:buChar char="v"/>
            </a:pPr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83" y="301691"/>
            <a:ext cx="8380957" cy="52518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1856197" y="365422"/>
            <a:ext cx="5169208" cy="4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Планирование – залог успеха</a:t>
            </a:r>
            <a:endParaRPr lang="ru-RU" sz="2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5" y="1313162"/>
            <a:ext cx="8278111" cy="312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74" y="155738"/>
            <a:ext cx="2723104" cy="76598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-1088554" y="405864"/>
            <a:ext cx="5169208" cy="4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Типы контента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591" y="921721"/>
            <a:ext cx="4002258" cy="37839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u="sng" dirty="0" err="1"/>
              <a:t>Инфокарточки</a:t>
            </a:r>
            <a:r>
              <a:rPr lang="ru-RU" b="1" u="sng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/>
              <a:t>Информационные видео </a:t>
            </a:r>
            <a:endParaRPr lang="ru-RU" b="1" u="sng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/>
              <a:t>Видео обзор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/>
              <a:t>ВК клип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/>
              <a:t>Дайджест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 err="1"/>
              <a:t>Инфографика</a:t>
            </a:r>
            <a:r>
              <a:rPr lang="ru-RU" b="1" u="sng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/>
              <a:t>Опросы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 err="1"/>
              <a:t>Подкасты</a:t>
            </a:r>
            <a:r>
              <a:rPr lang="ru-RU" b="1" u="sng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/>
              <a:t>Викторины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u="sng" dirty="0"/>
              <a:t>Истории </a:t>
            </a:r>
          </a:p>
          <a:p>
            <a:endParaRPr lang="ru-RU" b="1" u="sng" dirty="0"/>
          </a:p>
          <a:p>
            <a:endParaRPr lang="ru-RU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25" y="2283630"/>
            <a:ext cx="2373296" cy="2493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73" y="2358574"/>
            <a:ext cx="2626667" cy="2343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4" y="405864"/>
            <a:ext cx="2700704" cy="26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83" y="301691"/>
            <a:ext cx="8380957" cy="5251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57985" y="418090"/>
            <a:ext cx="66704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ПОСТОЯННЫЕ РУБРИКИ – ЛАКОНИЧНЫЙ СПОСОБ ДОВЕСТИ ИНФОРМАЦИЮ</a:t>
            </a:r>
            <a:endParaRPr lang="ru-RU" sz="1300" b="1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 descr="C:\Users\localuser\Downloads\2023-02-15_11-27-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0" y="2756096"/>
            <a:ext cx="4086586" cy="202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ocaluser\Downloads\2023-02-15_11-26-4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9" y="2765066"/>
            <a:ext cx="4088021" cy="20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ocaluser\Downloads\2023-02-15_11-25-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92" y="875002"/>
            <a:ext cx="5514003" cy="180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20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5" y="438798"/>
            <a:ext cx="8178860" cy="427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9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73" y="155738"/>
            <a:ext cx="5365820" cy="76598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259079" y="318771"/>
            <a:ext cx="5169208" cy="4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Эмоции, вовлеченность, искренность</a:t>
            </a:r>
            <a:endParaRPr lang="ru-RU" sz="2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Picture 2" descr="C:\Users\localuser\Desktop\2022\12_Декабрь\Внеплановый вебинар на 14 декабря с КДУ СММ\2022-12-13_13-55-4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0648" r="33728" b="8232"/>
          <a:stretch/>
        </p:blipFill>
        <p:spPr bwMode="auto">
          <a:xfrm>
            <a:off x="750028" y="2986007"/>
            <a:ext cx="3400821" cy="18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ocaluser\Desktop\2022\12_Декабрь\Внеплановый вебинар на 14 декабря с КДУ СММ\2022-12-13_13-38-2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6"/>
          <a:stretch/>
        </p:blipFill>
        <p:spPr bwMode="auto">
          <a:xfrm>
            <a:off x="619399" y="921721"/>
            <a:ext cx="2651652" cy="19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localuser\Desktop\2022\12_Декабрь\Внеплановый вебинар на 14 декабря с КДУ СММ\2022-12-13_14-04-2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31530"/>
          <a:stretch/>
        </p:blipFill>
        <p:spPr bwMode="auto">
          <a:xfrm>
            <a:off x="3367301" y="921720"/>
            <a:ext cx="2664508" cy="19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ocaluser\Desktop\2022\12_Декабрь\Внеплановый вебинар на 14 декабря с КДУ СММ\2022-12-13_13-59-5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4128" r="28411"/>
          <a:stretch/>
        </p:blipFill>
        <p:spPr bwMode="auto">
          <a:xfrm>
            <a:off x="6099585" y="921719"/>
            <a:ext cx="2506470" cy="19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localuser\Desktop\2022\12_Декабрь\Внеплановый вебинар на 14 декабря с КДУ СММ\2022-12-13_15-45-5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71" y="2986008"/>
            <a:ext cx="3470749" cy="18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17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72" y="155738"/>
            <a:ext cx="8935101" cy="76598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259079" y="318771"/>
            <a:ext cx="8334906" cy="4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Грязный объектив, темный кадр, однотипные фото, постановочный кадр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" name="Picture 3" descr="C:\Users\localuser\Desktop\2022\12_Декабрь\Внеплановый вебинар на 14 декабря с КДУ СММ\2022-12-13_13-38-2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6"/>
          <a:stretch/>
        </p:blipFill>
        <p:spPr bwMode="auto">
          <a:xfrm>
            <a:off x="619399" y="921721"/>
            <a:ext cx="2651652" cy="19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localuser\Desktop\2022\12_Декабрь\Внеплановый вебинар на 14 декабря с КДУ СММ\2022-12-13_18-03-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4" y="921722"/>
            <a:ext cx="2932207" cy="19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localuser\Desktop\2022\12_Декабрь\Внеплановый вебинар на 14 декабря с КДУ СММ\2022-12-13_11-17-06++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81"/>
          <a:stretch/>
        </p:blipFill>
        <p:spPr bwMode="auto">
          <a:xfrm>
            <a:off x="3347283" y="921725"/>
            <a:ext cx="2337252" cy="196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localuser\Desktop\2022\12_Декабрь\Внеплановый вебинар на 14 декабря с КДУ СММ\2022-12-13_11-09-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35" y="908719"/>
            <a:ext cx="3231106" cy="197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localuser\Desktop\2022\12_Декабрь\Внеплановый вебинар на 14 декабря с КДУ СММ\2022-12-13_14-26-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9" y="3005616"/>
            <a:ext cx="2604621" cy="174201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localuser\Desktop\2022\12_Декабрь\Внеплановый вебинар на 14 декабря с КДУ СММ\2022-12-13_15-28-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61" y="3012984"/>
            <a:ext cx="2495069" cy="174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localuser\Desktop\2022\12_Декабрь\Внеплановый вебинар на 14 декабря с КДУ СММ\2022-12-13_15-19-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61" y="2998741"/>
            <a:ext cx="2606749" cy="174201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12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58" y="162737"/>
            <a:ext cx="8504608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598141" y="419384"/>
            <a:ext cx="7940842" cy="53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Создавайте сами условия, чтобы получать потом лавры</a:t>
            </a:r>
            <a:endParaRPr sz="18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4294967295"/>
          </p:nvPr>
        </p:nvSpPr>
        <p:spPr>
          <a:xfrm>
            <a:off x="1031279" y="778089"/>
            <a:ext cx="6888937" cy="3628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Фотоаппарат, карта памяти, карт-</a:t>
            </a:r>
            <a:r>
              <a:rPr lang="ru-RU" b="1" dirty="0" err="1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ридер</a:t>
            </a:r>
            <a:r>
              <a:rPr lang="ru-RU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рабочий смартфон – это ваши коллеги, которые делают контент</a:t>
            </a:r>
          </a:p>
          <a:p>
            <a:pPr marL="13970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Возможности:</a:t>
            </a:r>
          </a:p>
          <a:p>
            <a:pPr marL="48260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Приобретение за счет платных услуг</a:t>
            </a:r>
          </a:p>
          <a:p>
            <a:pPr marL="48260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Спонсорская помощь (партнеры, администрация, предприниматели, организации)</a:t>
            </a:r>
          </a:p>
          <a:p>
            <a:pPr marL="48260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Конкурс на «Лучшее освещение деятельности КДУ в </a:t>
            </a:r>
            <a:r>
              <a:rPr lang="ru-RU" b="1" dirty="0" err="1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соцсетях</a:t>
            </a:r>
            <a:r>
              <a:rPr lang="ru-RU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», приз – фотоаппарат или рабочий смартфон</a:t>
            </a:r>
          </a:p>
          <a:p>
            <a:pPr marL="13970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" sz="1200" dirty="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ru" sz="1200" dirty="0">
                <a:latin typeface="Raleway"/>
                <a:ea typeface="Raleway"/>
                <a:cs typeface="Raleway"/>
                <a:sym typeface="Raleway"/>
              </a:rPr>
            </a:b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17</a:t>
            </a:fld>
            <a:endParaRPr lang="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158129" y="754200"/>
            <a:ext cx="4345119" cy="36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2"/>
              </a:solidFill>
            </a:endParaRPr>
          </a:p>
          <a:p>
            <a:r>
              <a:rPr lang="ru-RU" sz="1800" dirty="0">
                <a:solidFill>
                  <a:schemeClr val="lt2"/>
                </a:solidFill>
              </a:rPr>
              <a:t>Спасибо за внимание</a:t>
            </a:r>
            <a:r>
              <a:rPr lang="ru-RU" sz="1800" dirty="0" smtClean="0">
                <a:solidFill>
                  <a:schemeClr val="lt2"/>
                </a:solidFill>
              </a:rPr>
              <a:t>!</a:t>
            </a:r>
            <a:br>
              <a:rPr lang="ru-RU" sz="1800" dirty="0" smtClean="0">
                <a:solidFill>
                  <a:schemeClr val="lt2"/>
                </a:solidFill>
              </a:rPr>
            </a:br>
            <a:r>
              <a:rPr lang="ru-RU" sz="1800" dirty="0" err="1" smtClean="0">
                <a:solidFill>
                  <a:schemeClr val="lt2"/>
                </a:solidFill>
              </a:rPr>
              <a:t>Шагаа</a:t>
            </a:r>
            <a:r>
              <a:rPr lang="ru-RU" sz="1800" dirty="0" smtClean="0">
                <a:solidFill>
                  <a:schemeClr val="lt2"/>
                </a:solidFill>
              </a:rPr>
              <a:t>-биле! </a:t>
            </a:r>
            <a:r>
              <a:rPr lang="ru-RU" sz="1800" dirty="0" smtClean="0">
                <a:solidFill>
                  <a:schemeClr val="lt2"/>
                </a:solidFill>
              </a:rPr>
              <a:t/>
            </a:r>
            <a:br>
              <a:rPr lang="ru-RU" sz="1800" dirty="0" smtClean="0">
                <a:solidFill>
                  <a:schemeClr val="lt2"/>
                </a:solidFill>
              </a:rPr>
            </a:br>
            <a:r>
              <a:rPr lang="ru-RU" sz="1800" dirty="0" smtClean="0">
                <a:solidFill>
                  <a:schemeClr val="lt2"/>
                </a:solidFill>
              </a:rPr>
              <a:t/>
            </a:r>
            <a:br>
              <a:rPr lang="ru-RU" sz="1800" dirty="0" smtClean="0">
                <a:solidFill>
                  <a:schemeClr val="lt2"/>
                </a:solidFill>
              </a:rPr>
            </a:br>
            <a:r>
              <a:rPr lang="ru-RU" sz="1800" dirty="0"/>
              <a:t>Желаю интересных, качественных, информативных постов, увеличения подписчиков и наград за ваш труд в контент-менеджменте!</a:t>
            </a:r>
            <a:r>
              <a:rPr lang="ru-RU" sz="1500" dirty="0"/>
              <a:t/>
            </a:r>
            <a:br>
              <a:rPr lang="ru-RU" sz="1500" dirty="0"/>
            </a:br>
            <a:endParaRPr sz="1500" dirty="0">
              <a:solidFill>
                <a:schemeClr val="lt2"/>
              </a:solidFill>
            </a:endParaRPr>
          </a:p>
        </p:txBody>
      </p:sp>
      <p:grpSp>
        <p:nvGrpSpPr>
          <p:cNvPr id="250" name="Google Shape;250;p32"/>
          <p:cNvGrpSpPr/>
          <p:nvPr/>
        </p:nvGrpSpPr>
        <p:grpSpPr>
          <a:xfrm>
            <a:off x="6448926" y="2407692"/>
            <a:ext cx="2426187" cy="2504994"/>
            <a:chOff x="6589138" y="427445"/>
            <a:chExt cx="2426187" cy="2504994"/>
          </a:xfrm>
        </p:grpSpPr>
        <p:pic>
          <p:nvPicPr>
            <p:cNvPr id="251" name="Google Shape;251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9138" y="427445"/>
              <a:ext cx="2426187" cy="2504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32"/>
            <p:cNvSpPr txBox="1"/>
            <p:nvPr/>
          </p:nvSpPr>
          <p:spPr>
            <a:xfrm>
              <a:off x="6749277" y="799578"/>
              <a:ext cx="2105907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dirty="0" smtClean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Отдел медиа РЦНТД</a:t>
              </a:r>
              <a:endParaRPr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ru-RU" sz="1200" b="1" dirty="0" smtClean="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Виктория Анатольевна, начальник отдела </a:t>
              </a: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ru-RU" sz="1200" b="1" dirty="0" smtClean="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2-34-52, </a:t>
              </a:r>
              <a:r>
                <a:rPr lang="ru-RU" sz="1200" b="1" dirty="0" smtClean="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8-923-266-0852</a:t>
              </a:r>
              <a:endParaRPr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54" name="Google Shape;254;p32"/>
          <p:cNvSpPr txBox="1"/>
          <p:nvPr/>
        </p:nvSpPr>
        <p:spPr>
          <a:xfrm>
            <a:off x="283100" y="4654975"/>
            <a:ext cx="6244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18</a:t>
            </a:fld>
            <a:endParaRPr lang="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 idx="4294967295"/>
          </p:nvPr>
        </p:nvSpPr>
        <p:spPr>
          <a:xfrm>
            <a:off x="759707" y="322859"/>
            <a:ext cx="7069828" cy="766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Закон о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Госпабликах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4294967295"/>
          </p:nvPr>
        </p:nvSpPr>
        <p:spPr>
          <a:xfrm>
            <a:off x="5135764" y="811272"/>
            <a:ext cx="3636976" cy="39188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lvl="0">
              <a:lnSpc>
                <a:spcPct val="115000"/>
              </a:lnSpc>
              <a:buSzPts val="1700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Федеральный закон от 14 июля 2022 г. № 270-ФЗ 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u="sng" dirty="0" smtClean="0">
                <a:solidFill>
                  <a:schemeClr val="bg2"/>
                </a:solidFill>
              </a:rPr>
              <a:t>» О </a:t>
            </a:r>
            <a:r>
              <a:rPr lang="ru-RU" sz="1600" u="sng" dirty="0">
                <a:solidFill>
                  <a:schemeClr val="bg2"/>
                </a:solidFill>
              </a:rPr>
              <a:t>внесении изменений в Федеральный закон "Об обеспечении доступа к информации о деятельности государственных органов и органов местного самоуправления" и статью 10 Федерального закона "Об обеспечении доступа к информации о деятельности судов в </a:t>
            </a:r>
            <a:r>
              <a:rPr lang="ru-RU" sz="1600" u="sng" dirty="0" smtClean="0">
                <a:solidFill>
                  <a:schemeClr val="bg2"/>
                </a:solidFill>
              </a:rPr>
              <a:t>РФ»</a:t>
            </a:r>
            <a:r>
              <a:rPr lang="ru-RU" sz="1800" u="sng" dirty="0" smtClean="0">
                <a:solidFill>
                  <a:schemeClr val="bg2"/>
                </a:solidFill>
              </a:rPr>
              <a:t/>
            </a:r>
            <a:br>
              <a:rPr lang="ru-RU" sz="1800" u="sng" dirty="0" smtClean="0">
                <a:solidFill>
                  <a:schemeClr val="bg2"/>
                </a:solidFill>
              </a:rPr>
            </a:br>
            <a:r>
              <a:rPr lang="ru-RU" sz="1800" u="sng" dirty="0">
                <a:solidFill>
                  <a:schemeClr val="bg2"/>
                </a:solidFill>
              </a:rPr>
              <a:t/>
            </a:r>
            <a:br>
              <a:rPr lang="ru-RU" sz="1800" u="sng" dirty="0">
                <a:solidFill>
                  <a:schemeClr val="bg2"/>
                </a:solidFill>
              </a:rPr>
            </a:br>
            <a:r>
              <a:rPr lang="ru-RU" sz="1800" u="sng" dirty="0" smtClean="0"/>
              <a:t/>
            </a:r>
            <a:br>
              <a:rPr lang="ru-RU" sz="1800" u="sng" dirty="0" smtClean="0"/>
            </a:br>
            <a:r>
              <a:rPr lang="ru-RU" sz="1800" b="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ru-RU" sz="1800" b="0" dirty="0">
                <a:latin typeface="Lato"/>
                <a:ea typeface="Lato"/>
                <a:cs typeface="Lato"/>
                <a:sym typeface="Lato"/>
              </a:rPr>
            </a:br>
            <a:endParaRPr lang="ru-RU" sz="1800" b="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/>
          <a:stretch/>
        </p:blipFill>
        <p:spPr>
          <a:xfrm>
            <a:off x="708144" y="1381913"/>
            <a:ext cx="4435039" cy="31213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</a:t>
            </a:fld>
            <a:endParaRPr lang="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98" y="88471"/>
            <a:ext cx="8067822" cy="67118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971826" y="180766"/>
            <a:ext cx="7328112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Главные сведения согласно ФЗ</a:t>
            </a:r>
            <a:endParaRPr lang="ru-RU" sz="2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algn="ctr"/>
            <a:endParaRPr lang="ru-RU" sz="2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0725" y="858129"/>
            <a:ext cx="5290075" cy="3796930"/>
          </a:xfrm>
        </p:spPr>
        <p:txBody>
          <a:bodyPr/>
          <a:lstStyle/>
          <a:p>
            <a:pPr algn="just"/>
            <a:r>
              <a:rPr lang="ru-RU" b="1" dirty="0">
                <a:latin typeface="+mj-lt"/>
              </a:rPr>
              <a:t>На официальных страницах должны </a:t>
            </a:r>
            <a:r>
              <a:rPr lang="ru-RU" b="1" dirty="0" smtClean="0">
                <a:latin typeface="+mj-lt"/>
              </a:rPr>
              <a:t>быть указаны </a:t>
            </a:r>
            <a:r>
              <a:rPr lang="ru-RU" b="1" dirty="0">
                <a:latin typeface="+mj-lt"/>
              </a:rPr>
              <a:t>следующие сведения: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b="1" dirty="0">
                <a:latin typeface="+mj-lt"/>
              </a:rPr>
              <a:t>наименование </a:t>
            </a:r>
            <a:r>
              <a:rPr lang="ru-RU" b="1" dirty="0" err="1" smtClean="0">
                <a:latin typeface="+mj-lt"/>
              </a:rPr>
              <a:t>гос.органа</a:t>
            </a:r>
            <a:r>
              <a:rPr lang="ru-RU" b="1" dirty="0">
                <a:latin typeface="+mj-lt"/>
              </a:rPr>
              <a:t>, органа </a:t>
            </a:r>
            <a:r>
              <a:rPr lang="ru-RU" b="1" dirty="0" err="1" smtClean="0">
                <a:latin typeface="+mj-lt"/>
              </a:rPr>
              <a:t>мес-тного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самоуправления или </a:t>
            </a:r>
            <a:r>
              <a:rPr lang="ru-RU" b="1" dirty="0" smtClean="0">
                <a:latin typeface="+mj-lt"/>
              </a:rPr>
              <a:t>под-ведомственной </a:t>
            </a:r>
            <a:r>
              <a:rPr lang="ru-RU" b="1" dirty="0">
                <a:latin typeface="+mj-lt"/>
              </a:rPr>
              <a:t>организации;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b="1" dirty="0">
                <a:latin typeface="+mj-lt"/>
              </a:rPr>
              <a:t>почтовый адрес;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b="1" dirty="0">
                <a:latin typeface="+mj-lt"/>
              </a:rPr>
              <a:t>адрес электронной почты;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b="1" dirty="0">
                <a:latin typeface="+mj-lt"/>
              </a:rPr>
              <a:t>номера телефонов </a:t>
            </a:r>
            <a:r>
              <a:rPr lang="ru-RU" b="1" dirty="0" smtClean="0">
                <a:latin typeface="+mj-lt"/>
              </a:rPr>
              <a:t>учреждения;</a:t>
            </a:r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ин-формация </a:t>
            </a:r>
            <a:r>
              <a:rPr lang="ru-RU" b="1" dirty="0">
                <a:latin typeface="+mj-lt"/>
              </a:rPr>
              <a:t>об официальном сайте;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b="1" dirty="0">
                <a:latin typeface="+mj-lt"/>
              </a:rPr>
              <a:t>иная информация, в том числе о деятельности органа власти или подведомственной организации.</a:t>
            </a:r>
          </a:p>
          <a:p>
            <a:endParaRPr lang="ru-RU" dirty="0"/>
          </a:p>
        </p:txBody>
      </p:sp>
      <p:pic>
        <p:nvPicPr>
          <p:cNvPr id="1026" name="Picture 2" descr="C:\Users\localuser\Downloads\2023-02-15_09-58-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0" y="759655"/>
            <a:ext cx="3092829" cy="39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3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301" y="92597"/>
            <a:ext cx="6169688" cy="111320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1912971" y="350997"/>
            <a:ext cx="5378347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Виды запрещенной к размещению в </a:t>
            </a:r>
            <a:r>
              <a:rPr lang="ru-RU" sz="2000" b="1" dirty="0" err="1">
                <a:solidFill>
                  <a:schemeClr val="bg1">
                    <a:lumMod val="50000"/>
                  </a:schemeClr>
                </a:solidFill>
              </a:rPr>
              <a:t>соцсетях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 информации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2144" y="1670671"/>
            <a:ext cx="3936839" cy="2200061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+mj-lt"/>
              </a:rPr>
              <a:t>Часть 1</a:t>
            </a:r>
            <a:r>
              <a:rPr lang="ru-RU" sz="2000" b="1" dirty="0">
                <a:latin typeface="+mj-lt"/>
              </a:rPr>
              <a:t> статьи 10.6 </a:t>
            </a:r>
            <a:endParaRPr lang="ru-RU" sz="2000" b="1" dirty="0" smtClean="0">
              <a:latin typeface="+mj-lt"/>
            </a:endParaRPr>
          </a:p>
          <a:p>
            <a:pPr algn="ctr"/>
            <a:r>
              <a:rPr lang="ru-RU" sz="2000" b="1" dirty="0" smtClean="0">
                <a:latin typeface="+mj-lt"/>
              </a:rPr>
              <a:t>Федерального закона </a:t>
            </a:r>
          </a:p>
          <a:p>
            <a:pPr algn="ctr"/>
            <a:r>
              <a:rPr lang="ru-RU" sz="2000" b="1" dirty="0" smtClean="0">
                <a:latin typeface="+mj-lt"/>
              </a:rPr>
              <a:t>от 27.07.2006 № 149-ФЗ</a:t>
            </a:r>
          </a:p>
          <a:p>
            <a:pPr algn="ctr"/>
            <a:r>
              <a:rPr lang="ru-RU" sz="2000" b="1" dirty="0" smtClean="0">
                <a:latin typeface="+mj-lt"/>
              </a:rPr>
              <a:t>«</a:t>
            </a:r>
            <a:r>
              <a:rPr lang="ru-RU" sz="2000" b="1" dirty="0">
                <a:latin typeface="+mj-lt"/>
              </a:rPr>
              <a:t>Об информации</a:t>
            </a:r>
            <a:r>
              <a:rPr lang="ru-RU" sz="2000" b="1" dirty="0" smtClean="0">
                <a:latin typeface="+mj-lt"/>
              </a:rPr>
              <a:t>,  информационных </a:t>
            </a:r>
            <a:r>
              <a:rPr lang="ru-RU" sz="2000" b="1" dirty="0">
                <a:latin typeface="+mj-lt"/>
              </a:rPr>
              <a:t>технологиях и о защите информации</a:t>
            </a:r>
            <a:r>
              <a:rPr lang="ru-RU" sz="2000" b="1" dirty="0" smtClean="0">
                <a:latin typeface="+mj-lt"/>
              </a:rPr>
              <a:t>»</a:t>
            </a:r>
            <a:r>
              <a:rPr lang="ru-RU" sz="2000" b="1" dirty="0">
                <a:latin typeface="+mj-lt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8" y="1271910"/>
            <a:ext cx="4141980" cy="32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94" y="106041"/>
            <a:ext cx="7898006" cy="111320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623853" y="146575"/>
            <a:ext cx="7227611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+mj-lt"/>
                <a:ea typeface="Raleway"/>
                <a:cs typeface="Raleway"/>
                <a:sym typeface="Raleway"/>
              </a:rPr>
              <a:t>ЦЕНТР УПРАВЛЕНИЯ РЕГИОНОМ РЕСПУБЛИКИ ТЫВА</a:t>
            </a:r>
            <a:endParaRPr lang="ru-RU" sz="2000" b="1" dirty="0">
              <a:solidFill>
                <a:schemeClr val="lt2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7658" y="1219247"/>
            <a:ext cx="4603833" cy="3052583"/>
          </a:xfrm>
        </p:spPr>
        <p:txBody>
          <a:bodyPr/>
          <a:lstStyle/>
          <a:p>
            <a:pPr algn="ctr"/>
            <a:r>
              <a:rPr lang="ru-RU" b="1" dirty="0"/>
              <a:t>Сообщество о том, что действительно волнует жителей Тувы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✔ Выявляет </a:t>
            </a:r>
            <a:r>
              <a:rPr lang="ru-RU" b="1" dirty="0"/>
              <a:t>проблемные вопросы граждан и содействуем в их решении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✔Обеспечивает </a:t>
            </a:r>
            <a:r>
              <a:rPr lang="ru-RU" b="1" dirty="0"/>
              <a:t>эффективное взаимодействие с органами власти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✔Разбирает </a:t>
            </a:r>
            <a:r>
              <a:rPr lang="ru-RU" b="1" dirty="0"/>
              <a:t>с болевыми точками региона, делимся результатами</a:t>
            </a:r>
            <a:endParaRPr lang="ru-RU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579" y="1913215"/>
            <a:ext cx="4154096" cy="25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1282" y="1285660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Сообщество в </a:t>
            </a:r>
            <a:r>
              <a:rPr lang="ru-RU" b="1" dirty="0" err="1" smtClean="0">
                <a:solidFill>
                  <a:schemeClr val="bg1"/>
                </a:solidFill>
              </a:rPr>
              <a:t>ВКонтакте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9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94" y="106041"/>
            <a:ext cx="7898006" cy="111320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623853" y="146575"/>
            <a:ext cx="7227611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+mj-lt"/>
                <a:ea typeface="Raleway"/>
                <a:cs typeface="Raleway"/>
                <a:sym typeface="Raleway"/>
              </a:rPr>
              <a:t>ЦЕНТР УПРАВЛЕНИЯ РЕГИОНОМ РЕСПУБЛИКИ ТЫВА</a:t>
            </a:r>
            <a:endParaRPr lang="ru-RU" sz="2000" b="1" dirty="0">
              <a:solidFill>
                <a:schemeClr val="lt2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8842" y="1423164"/>
            <a:ext cx="5472649" cy="3052583"/>
          </a:xfrm>
        </p:spPr>
        <p:txBody>
          <a:bodyPr/>
          <a:lstStyle/>
          <a:p>
            <a:pPr algn="ctr"/>
            <a:r>
              <a:rPr lang="ru-RU" b="1" dirty="0" smtClean="0">
                <a:latin typeface="+mj-lt"/>
              </a:rPr>
              <a:t>Темы регионального форума «Стандарты </a:t>
            </a:r>
            <a:r>
              <a:rPr lang="ru-RU" b="1" dirty="0">
                <a:latin typeface="+mj-lt"/>
              </a:rPr>
              <a:t>работы с </a:t>
            </a:r>
            <a:r>
              <a:rPr lang="ru-RU" b="1" dirty="0" err="1" smtClean="0">
                <a:latin typeface="+mj-lt"/>
              </a:rPr>
              <a:t>госпабликами</a:t>
            </a:r>
            <a:r>
              <a:rPr lang="ru-RU" b="1" dirty="0" smtClean="0">
                <a:latin typeface="+mj-lt"/>
              </a:rPr>
              <a:t>»:</a:t>
            </a:r>
          </a:p>
          <a:p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+mj-lt"/>
              </a:rPr>
              <a:t>метрики </a:t>
            </a:r>
            <a:r>
              <a:rPr lang="ru-RU" b="1" dirty="0">
                <a:latin typeface="+mj-lt"/>
              </a:rPr>
              <a:t>в социальных сетях</a:t>
            </a:r>
            <a:r>
              <a:rPr lang="ru-RU" b="1" dirty="0" smtClean="0">
                <a:latin typeface="+mj-lt"/>
              </a:rPr>
              <a:t>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+mj-lt"/>
              </a:rPr>
              <a:t>понятия </a:t>
            </a:r>
            <a:r>
              <a:rPr lang="ru-RU" b="1" dirty="0">
                <a:latin typeface="+mj-lt"/>
              </a:rPr>
              <a:t>«</a:t>
            </a:r>
            <a:r>
              <a:rPr lang="ru-RU" b="1" dirty="0" smtClean="0">
                <a:latin typeface="+mj-lt"/>
              </a:rPr>
              <a:t>контент-план» </a:t>
            </a:r>
            <a:r>
              <a:rPr lang="ru-RU" b="1" dirty="0">
                <a:latin typeface="+mj-lt"/>
              </a:rPr>
              <a:t>и </a:t>
            </a:r>
            <a:r>
              <a:rPr lang="ru-RU" b="1" dirty="0" smtClean="0">
                <a:latin typeface="+mj-lt"/>
              </a:rPr>
              <a:t>«приземление»,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err="1" smtClean="0">
                <a:latin typeface="+mj-lt"/>
              </a:rPr>
              <a:t>брендирование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и </a:t>
            </a:r>
            <a:r>
              <a:rPr lang="ru-RU" b="1" dirty="0" smtClean="0">
                <a:latin typeface="+mj-lt"/>
              </a:rPr>
              <a:t>типы </a:t>
            </a:r>
            <a:r>
              <a:rPr lang="ru-RU" b="1" dirty="0">
                <a:latin typeface="+mj-lt"/>
              </a:rPr>
              <a:t>контента, </a:t>
            </a:r>
            <a:endParaRPr lang="ru-RU" b="1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+mj-lt"/>
              </a:rPr>
              <a:t>что </a:t>
            </a:r>
            <a:r>
              <a:rPr lang="ru-RU" b="1" dirty="0">
                <a:latin typeface="+mj-lt"/>
              </a:rPr>
              <a:t>такое </a:t>
            </a:r>
            <a:r>
              <a:rPr lang="ru-RU" b="1" dirty="0" smtClean="0">
                <a:latin typeface="+mj-lt"/>
              </a:rPr>
              <a:t>«новая искренность» </a:t>
            </a:r>
            <a:r>
              <a:rPr lang="ru-RU" b="1" dirty="0">
                <a:latin typeface="+mj-lt"/>
              </a:rPr>
              <a:t>и «живой язык</a:t>
            </a:r>
            <a:r>
              <a:rPr lang="ru-RU" b="1" dirty="0" smtClean="0">
                <a:latin typeface="+mj-lt"/>
              </a:rPr>
              <a:t>»,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+mj-lt"/>
              </a:rPr>
              <a:t>взаимодействие </a:t>
            </a:r>
            <a:r>
              <a:rPr lang="ru-RU" b="1" dirty="0">
                <a:latin typeface="+mj-lt"/>
              </a:rPr>
              <a:t>с лидерами общественных мнений и </a:t>
            </a:r>
            <a:r>
              <a:rPr lang="ru-RU" b="1" dirty="0" err="1">
                <a:latin typeface="+mj-lt"/>
              </a:rPr>
              <a:t>блогерами</a:t>
            </a:r>
            <a:r>
              <a:rPr lang="ru-RU" b="1" dirty="0">
                <a:latin typeface="+mj-lt"/>
              </a:rPr>
              <a:t>.</a:t>
            </a:r>
          </a:p>
        </p:txBody>
      </p:sp>
      <p:pic>
        <p:nvPicPr>
          <p:cNvPr id="2050" name="Picture 2" descr="C:\Users\localuser\Downloads\2023-02-15_10-23-5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5"/>
          <a:stretch/>
        </p:blipFill>
        <p:spPr bwMode="auto">
          <a:xfrm>
            <a:off x="331594" y="1505092"/>
            <a:ext cx="3199251" cy="286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3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29" y="56610"/>
            <a:ext cx="8534217" cy="101536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1029169" y="56610"/>
            <a:ext cx="7296683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Данные анализа ЦУР за 4 квартал 2022 года</a:t>
            </a:r>
            <a:endParaRPr lang="ru-RU" sz="2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0" y="1141282"/>
            <a:ext cx="7913341" cy="3430718"/>
          </a:xfrm>
        </p:spPr>
        <p:txBody>
          <a:bodyPr/>
          <a:lstStyle/>
          <a:p>
            <a:r>
              <a:rPr lang="ru-RU" b="1" u="sng" dirty="0" smtClean="0">
                <a:latin typeface="+mj-lt"/>
              </a:rPr>
              <a:t>Лучшие среди органов исполнительной власти:</a:t>
            </a:r>
          </a:p>
          <a:p>
            <a:endParaRPr lang="ru-RU" b="1" u="sng" dirty="0" smtClean="0">
              <a:latin typeface="+mj-lt"/>
            </a:endParaRPr>
          </a:p>
          <a:p>
            <a:pPr>
              <a:buAutoNum type="arabicPeriod"/>
            </a:pPr>
            <a:r>
              <a:rPr lang="ru-RU" b="1" u="sng" dirty="0" smtClean="0">
                <a:latin typeface="+mj-lt"/>
              </a:rPr>
              <a:t>Министерство здравоохранения РТ</a:t>
            </a:r>
          </a:p>
          <a:p>
            <a:pPr>
              <a:buAutoNum type="arabicPeriod"/>
            </a:pPr>
            <a:r>
              <a:rPr lang="ru-RU" b="1" u="sng" dirty="0" smtClean="0">
                <a:latin typeface="+mj-lt"/>
              </a:rPr>
              <a:t>Министерство образования РТ</a:t>
            </a:r>
          </a:p>
          <a:p>
            <a:pPr>
              <a:buAutoNum type="arabicPeriod"/>
            </a:pPr>
            <a:r>
              <a:rPr lang="ru-RU" b="1" u="sng" dirty="0" smtClean="0">
                <a:latin typeface="+mj-lt"/>
              </a:rPr>
              <a:t>Министерство культуры РТ</a:t>
            </a:r>
          </a:p>
          <a:p>
            <a:pPr>
              <a:buAutoNum type="arabicPeriod"/>
            </a:pPr>
            <a:endParaRPr lang="ru-RU" b="1" u="sng" dirty="0">
              <a:latin typeface="+mj-lt"/>
            </a:endParaRPr>
          </a:p>
          <a:p>
            <a:pPr marL="114300" indent="0"/>
            <a:r>
              <a:rPr lang="ru-RU" b="1" u="sng" dirty="0" smtClean="0">
                <a:latin typeface="+mj-lt"/>
              </a:rPr>
              <a:t>Лучшие среди администраций муниципальных образований</a:t>
            </a:r>
          </a:p>
          <a:p>
            <a:pPr marL="114300" indent="0"/>
            <a:endParaRPr lang="ru-RU" b="1" u="sng" dirty="0">
              <a:latin typeface="+mj-lt"/>
            </a:endParaRPr>
          </a:p>
          <a:p>
            <a:pPr>
              <a:buAutoNum type="arabicPeriod"/>
            </a:pPr>
            <a:r>
              <a:rPr lang="ru-RU" b="1" dirty="0" err="1" smtClean="0">
                <a:latin typeface="+mj-lt"/>
              </a:rPr>
              <a:t>Барун-Хемчикский</a:t>
            </a:r>
            <a:r>
              <a:rPr lang="ru-RU" b="1" dirty="0">
                <a:latin typeface="+mj-lt"/>
              </a:rPr>
              <a:t>, </a:t>
            </a:r>
            <a:endParaRPr lang="ru-RU" b="1" dirty="0" smtClean="0">
              <a:latin typeface="+mj-lt"/>
            </a:endParaRPr>
          </a:p>
          <a:p>
            <a:pPr>
              <a:buAutoNum type="arabicPeriod"/>
            </a:pPr>
            <a:r>
              <a:rPr lang="ru-RU" b="1" dirty="0" smtClean="0">
                <a:latin typeface="+mj-lt"/>
              </a:rPr>
              <a:t>Тес-</a:t>
            </a:r>
            <a:r>
              <a:rPr lang="ru-RU" b="1" dirty="0" err="1" smtClean="0">
                <a:latin typeface="+mj-lt"/>
              </a:rPr>
              <a:t>Хемский</a:t>
            </a:r>
            <a:r>
              <a:rPr lang="ru-RU" b="1" dirty="0" smtClean="0">
                <a:latin typeface="+mj-lt"/>
              </a:rPr>
              <a:t> </a:t>
            </a:r>
            <a:endParaRPr lang="ru-RU" b="1" dirty="0">
              <a:latin typeface="+mj-lt"/>
            </a:endParaRPr>
          </a:p>
          <a:p>
            <a:pPr>
              <a:buAutoNum type="arabicPeriod"/>
            </a:pPr>
            <a:r>
              <a:rPr lang="ru-RU" b="1" dirty="0" smtClean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Улуг-Хемский</a:t>
            </a:r>
            <a:endParaRPr lang="ru-RU" b="1" u="sng" dirty="0">
              <a:latin typeface="+mj-lt"/>
            </a:endParaRPr>
          </a:p>
        </p:txBody>
      </p:sp>
      <p:pic>
        <p:nvPicPr>
          <p:cNvPr id="8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741" y="3749732"/>
            <a:ext cx="4373766" cy="10153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00991" y="3995803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Мониторинг уже идет.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Итоги поквартальные.</a:t>
            </a:r>
          </a:p>
        </p:txBody>
      </p:sp>
    </p:spTree>
    <p:extLst>
      <p:ext uri="{BB962C8B-B14F-4D97-AF65-F5344CB8AC3E}">
        <p14:creationId xmlns:p14="http://schemas.microsoft.com/office/powerpoint/2010/main" val="386676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29" y="56610"/>
            <a:ext cx="8534217" cy="101536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1029169" y="56610"/>
            <a:ext cx="7296683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Ответственность - качество</a:t>
            </a:r>
            <a:endParaRPr lang="ru-RU" sz="2000" b="1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C4FEA4-39DD-44C9-88A1-D7F9CE9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39" y="1491914"/>
            <a:ext cx="7913341" cy="1962183"/>
          </a:xfrm>
        </p:spPr>
        <p:txBody>
          <a:bodyPr/>
          <a:lstStyle/>
          <a:p>
            <a:r>
              <a:rPr lang="ru-RU" b="1" u="sng" dirty="0">
                <a:latin typeface="+mj-lt"/>
              </a:rPr>
              <a:t>Общая </a:t>
            </a:r>
            <a:r>
              <a:rPr lang="ru-RU" b="1" u="sng" dirty="0" smtClean="0">
                <a:latin typeface="+mj-lt"/>
              </a:rPr>
              <a:t>ответственность и </a:t>
            </a:r>
            <a:r>
              <a:rPr lang="ru-RU" b="1" u="sng" dirty="0">
                <a:latin typeface="+mj-lt"/>
              </a:rPr>
              <a:t>контроль  </a:t>
            </a:r>
            <a:r>
              <a:rPr lang="ru-RU" b="1" u="sng" dirty="0" smtClean="0">
                <a:latin typeface="+mj-lt"/>
              </a:rPr>
              <a:t>за достоверность, качество контента (информации) – руководитель учреждения</a:t>
            </a:r>
          </a:p>
          <a:p>
            <a:endParaRPr lang="ru-RU" b="1" u="sng" dirty="0" smtClean="0">
              <a:latin typeface="+mj-lt"/>
            </a:endParaRPr>
          </a:p>
          <a:p>
            <a:endParaRPr lang="ru-RU" b="1" u="sng" dirty="0">
              <a:latin typeface="+mj-lt"/>
            </a:endParaRPr>
          </a:p>
          <a:p>
            <a:r>
              <a:rPr lang="ru-RU" b="1" u="sng" dirty="0" smtClean="0">
                <a:latin typeface="+mj-lt"/>
              </a:rPr>
              <a:t>Ответственность за достоверность, качество, информативность, оперативность – контент-менеджер или ответственный специалист за ведение работы в сообществе</a:t>
            </a:r>
            <a:endParaRPr lang="ru-RU" b="1" u="sng" dirty="0">
              <a:latin typeface="+mj-lt"/>
            </a:endParaRPr>
          </a:p>
        </p:txBody>
      </p:sp>
      <p:pic>
        <p:nvPicPr>
          <p:cNvPr id="8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741" y="3749732"/>
            <a:ext cx="4373766" cy="10153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07277" y="3995803"/>
            <a:ext cx="3472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Отдел медиа РЦНТД постоянно </a:t>
            </a:r>
          </a:p>
          <a:p>
            <a:pPr algn="ctr"/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мониторит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страницы КДУ</a:t>
            </a:r>
          </a:p>
        </p:txBody>
      </p:sp>
    </p:spTree>
    <p:extLst>
      <p:ext uri="{BB962C8B-B14F-4D97-AF65-F5344CB8AC3E}">
        <p14:creationId xmlns:p14="http://schemas.microsoft.com/office/powerpoint/2010/main" val="2421727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83" y="301691"/>
            <a:ext cx="8380957" cy="52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1" y="826877"/>
            <a:ext cx="5069071" cy="20473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98" y="2619809"/>
            <a:ext cx="4541234" cy="2044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407" y="418090"/>
            <a:ext cx="76706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БРЕНДИРОВАНИЕ / ПРОЦЕСС ПОВЫШЕНИЯ УЗНАВЕМОСТИ И РАЗВИТИЯ СООБЩЕСТВА</a:t>
            </a:r>
            <a:endParaRPr lang="ru-RU" sz="1300" b="1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10725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425</Words>
  <Application>Microsoft Office PowerPoint</Application>
  <PresentationFormat>Экран (16:9)</PresentationFormat>
  <Paragraphs>95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Lato</vt:lpstr>
      <vt:lpstr>Raleway</vt:lpstr>
      <vt:lpstr>Wingdings</vt:lpstr>
      <vt:lpstr>Swiss</vt:lpstr>
      <vt:lpstr> Освещение деятельности  КДУ в социальных сетях.  Качество контента сообществ</vt:lpstr>
      <vt:lpstr>Закон о Госпабликах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 Шагаа-биле!   Желаю интересных, качественных, информативных постов, увеличения подписчиков и наград за ваш труд в контент-менеджменте!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форматы работы в социальных сетях</dc:title>
  <dc:creator>Ооржак Алдынай Хулер-ооловна</dc:creator>
  <cp:lastModifiedBy>localuser</cp:lastModifiedBy>
  <cp:revision>87</cp:revision>
  <dcterms:modified xsi:type="dcterms:W3CDTF">2023-02-15T07:41:33Z</dcterms:modified>
</cp:coreProperties>
</file>