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2330C27-D171-4050-82B6-59C138C66DD3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2BAD113-C493-4A51-8A55-7DD2CE939C32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0C27-D171-4050-82B6-59C138C66DD3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D113-C493-4A51-8A55-7DD2CE939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0C27-D171-4050-82B6-59C138C66DD3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D113-C493-4A51-8A55-7DD2CE939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0C27-D171-4050-82B6-59C138C66DD3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D113-C493-4A51-8A55-7DD2CE939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0C27-D171-4050-82B6-59C138C66DD3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D113-C493-4A51-8A55-7DD2CE939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0C27-D171-4050-82B6-59C138C66DD3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D113-C493-4A51-8A55-7DD2CE939C3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0C27-D171-4050-82B6-59C138C66DD3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D113-C493-4A51-8A55-7DD2CE939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0C27-D171-4050-82B6-59C138C66DD3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D113-C493-4A51-8A55-7DD2CE939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0C27-D171-4050-82B6-59C138C66DD3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D113-C493-4A51-8A55-7DD2CE939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0C27-D171-4050-82B6-59C138C66DD3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D113-C493-4A51-8A55-7DD2CE939C32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30C27-D171-4050-82B6-59C138C66DD3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AD113-C493-4A51-8A55-7DD2CE939C3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2330C27-D171-4050-82B6-59C138C66DD3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2BAD113-C493-4A51-8A55-7DD2CE939C3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439035" cy="170216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ОФОРМЛЕНИЕ </a:t>
            </a:r>
            <a:br>
              <a:rPr lang="ru-RU" sz="2800" b="1" dirty="0" smtClean="0"/>
            </a:br>
            <a:r>
              <a:rPr lang="ru-RU" sz="2800" b="1" dirty="0" smtClean="0"/>
              <a:t>И ПЛАНИРОВАНИЕ ПОСТА В ВКОНТАКТЕ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39" y="5013176"/>
            <a:ext cx="3384377" cy="668533"/>
          </a:xfrm>
        </p:spPr>
        <p:txBody>
          <a:bodyPr>
            <a:noAutofit/>
          </a:bodyPr>
          <a:lstStyle/>
          <a:p>
            <a:r>
              <a:rPr lang="ru-RU" sz="1200" b="1" dirty="0" err="1" smtClean="0"/>
              <a:t>Ооржак</a:t>
            </a:r>
            <a:r>
              <a:rPr lang="ru-RU" sz="1200" b="1" dirty="0" smtClean="0"/>
              <a:t> Виктория Анатольевна, </a:t>
            </a:r>
          </a:p>
          <a:p>
            <a:r>
              <a:rPr lang="ru-RU" sz="1200" b="1" dirty="0" smtClean="0"/>
              <a:t>ведущий специалист </a:t>
            </a:r>
            <a:endParaRPr lang="ru-RU" sz="1200" b="1" dirty="0" smtClean="0"/>
          </a:p>
          <a:p>
            <a:r>
              <a:rPr lang="ru-RU" sz="1200" b="1" dirty="0" smtClean="0"/>
              <a:t>по </a:t>
            </a:r>
            <a:r>
              <a:rPr lang="ru-RU" sz="1200" b="1" dirty="0" smtClean="0"/>
              <a:t>работе с сайтом и СМИ</a:t>
            </a:r>
            <a:endParaRPr lang="ru-RU" sz="12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4685"/>
            <a:ext cx="1584176" cy="15841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r="18548"/>
          <a:stretch/>
        </p:blipFill>
        <p:spPr>
          <a:xfrm>
            <a:off x="539552" y="1772815"/>
            <a:ext cx="3754094" cy="329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3559846" cy="5904656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499992" y="764704"/>
            <a:ext cx="4032448" cy="5544616"/>
          </a:xfrm>
        </p:spPr>
        <p:txBody>
          <a:bodyPr>
            <a:noAutofit/>
          </a:bodyPr>
          <a:lstStyle/>
          <a:p>
            <a:pPr algn="ctr"/>
            <a:r>
              <a:rPr lang="ru-RU" sz="1500" b="1" dirty="0" smtClean="0"/>
              <a:t>ВАЖНО!</a:t>
            </a:r>
          </a:p>
          <a:p>
            <a:pPr marL="68580" indent="0" algn="ctr">
              <a:buNone/>
            </a:pPr>
            <a:endParaRPr lang="ru-RU" sz="1500" b="1" dirty="0" smtClean="0"/>
          </a:p>
          <a:p>
            <a:pPr marL="68580" indent="0" algn="just">
              <a:buNone/>
            </a:pPr>
            <a:r>
              <a:rPr lang="ru-RU" sz="1500" dirty="0" smtClean="0"/>
              <a:t>Текст  - не просто констатация фактов, это ознакомительная, обучающая, пояснительная площадка, источник интересной информации не только для пользователя, но и для СМИ, </a:t>
            </a:r>
            <a:r>
              <a:rPr lang="ru-RU" sz="1500" dirty="0" err="1" smtClean="0"/>
              <a:t>пабликов</a:t>
            </a:r>
            <a:r>
              <a:rPr lang="ru-RU" sz="1500" dirty="0" smtClean="0"/>
              <a:t>, информационных каналов, возможность найти будущих партнеров, меценатов, спонсоров.</a:t>
            </a:r>
          </a:p>
          <a:p>
            <a:pPr marL="68580" indent="0" algn="just">
              <a:buNone/>
            </a:pPr>
            <a:endParaRPr lang="ru-RU" sz="1500" dirty="0"/>
          </a:p>
          <a:p>
            <a:pPr marL="68580" indent="0" algn="just">
              <a:buNone/>
            </a:pPr>
            <a:r>
              <a:rPr lang="ru-RU" sz="1500" dirty="0" smtClean="0"/>
              <a:t>Хороший текст с интересными фактами, уникальными историями – это инвестиция в будущие мероприятия, побуждение к оказанию поддержки подобных мероприятий.</a:t>
            </a:r>
          </a:p>
          <a:p>
            <a:pPr marL="68580" indent="0" algn="just">
              <a:buNone/>
            </a:pPr>
            <a:endParaRPr lang="ru-RU" sz="1500" dirty="0"/>
          </a:p>
          <a:p>
            <a:pPr marL="68580" indent="0" algn="just">
              <a:buNone/>
            </a:pPr>
            <a:r>
              <a:rPr lang="ru-RU" sz="1500" dirty="0" smtClean="0"/>
              <a:t>Грамотный текст – уважение к подписчику, привитие визуальной и художественной эстетики, воспитание подрастающего поколения, имидж руководителя, учреждения, коллектива.</a:t>
            </a:r>
          </a:p>
          <a:p>
            <a:pPr marL="68580" indent="0">
              <a:buNone/>
            </a:pPr>
            <a:endParaRPr lang="ru-RU" sz="1500" dirty="0" smtClean="0"/>
          </a:p>
          <a:p>
            <a:pPr marL="68580" indent="0">
              <a:buNone/>
            </a:pP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8181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4824536" cy="4320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ФОРМАТ - СТАТЬЯ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7992888" cy="648072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ru-RU" sz="1800" b="1" dirty="0" smtClean="0"/>
              <a:t>Если содержание текста более 1000 знаков, то лучше создать материал в формате статьи</a:t>
            </a: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621" y="2924944"/>
            <a:ext cx="4165859" cy="3693233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9" r="5956" b="16359"/>
          <a:stretch/>
        </p:blipFill>
        <p:spPr bwMode="auto">
          <a:xfrm>
            <a:off x="179512" y="1335728"/>
            <a:ext cx="4464496" cy="3168352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9524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392488" cy="3978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ГРАФИЧЕСКИЙ КОНТЕНТ</a:t>
            </a:r>
            <a:endParaRPr lang="ru-RU" sz="2000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03" y="3717031"/>
            <a:ext cx="3982062" cy="265522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9777"/>
          <a:stretch/>
        </p:blipFill>
        <p:spPr>
          <a:xfrm>
            <a:off x="699919" y="836712"/>
            <a:ext cx="3620724" cy="265522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19" y="3717032"/>
            <a:ext cx="3646945" cy="266429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24165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7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4392488" cy="3978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ЦЕНТР И СИММЕТРИЯ</a:t>
            </a:r>
            <a:endParaRPr lang="ru-RU" sz="20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D:\1_ФОТОТЕКА РЦНТД\2022\КАВАЙ 2022 ФОТО И ВИДЕО\МК, мастера\IMG_85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09164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6904" y="783874"/>
            <a:ext cx="378042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765026" y="908720"/>
            <a:ext cx="1584176" cy="19442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71800" y="1097196"/>
            <a:ext cx="1584176" cy="19442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85718" y="1097785"/>
            <a:ext cx="1584176" cy="19442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:\Users\localuser\Desktop\2022\7_Июль\Новая папка\IMG_014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58446"/>
            <a:ext cx="383020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localuser\AppData\Local\Microsoft\Windows\INetCache\Content.Word\31_Тоора-Хем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9"/>
          <a:stretch/>
        </p:blipFill>
        <p:spPr bwMode="auto">
          <a:xfrm>
            <a:off x="4831837" y="3553318"/>
            <a:ext cx="3450553" cy="25974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1"/>
          <p:cNvSpPr/>
          <p:nvPr/>
        </p:nvSpPr>
        <p:spPr>
          <a:xfrm>
            <a:off x="2369894" y="4581128"/>
            <a:ext cx="792088" cy="97210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86642" y="3933056"/>
            <a:ext cx="1584176" cy="194421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36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2002743" cy="5040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ГОРИЗОНТ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918" y="908720"/>
            <a:ext cx="496055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429000"/>
            <a:ext cx="4134158" cy="271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2160358" cy="39784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Чистый объектив</a:t>
            </a:r>
            <a:endParaRPr lang="ru-RU" sz="18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436096" y="654888"/>
            <a:ext cx="2160358" cy="3978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 smtClean="0"/>
              <a:t>Грязный объектив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13915"/>
            <a:ext cx="3995936" cy="299695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03" y="1213915"/>
            <a:ext cx="3995936" cy="2996952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55575" y="4499828"/>
            <a:ext cx="78745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Для качественного кадра необходимо учитывать </a:t>
            </a:r>
          </a:p>
          <a:p>
            <a:pPr algn="ctr"/>
            <a:r>
              <a:rPr lang="ru-RU" b="1" dirty="0" smtClean="0"/>
              <a:t>не только горизонт, симметрию и художественность сюжета,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н</a:t>
            </a:r>
            <a:r>
              <a:rPr lang="ru-RU" b="1" dirty="0" smtClean="0">
                <a:solidFill>
                  <a:srgbClr val="FF0000"/>
                </a:solidFill>
              </a:rPr>
              <a:t>о и чистоту объектива камеры смартфона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82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16632"/>
            <a:ext cx="2232366" cy="39784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ВИДЕОКОНТЕНТ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0878"/>
            <a:ext cx="3345726" cy="2766658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73016"/>
            <a:ext cx="3096344" cy="290884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48680"/>
            <a:ext cx="3168352" cy="2868856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331640" y="3501008"/>
            <a:ext cx="18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Видеоролик </a:t>
            </a:r>
            <a:endParaRPr lang="ru-RU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3501008"/>
            <a:ext cx="18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Прямой эфир</a:t>
            </a:r>
            <a:endParaRPr lang="ru-RU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6021288"/>
            <a:ext cx="24482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/>
              <a:t>Запись со спектакля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5650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46985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СЕКРЕТЫ КАЧЕСТВЕННОГО ВИДЕО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704856" cy="410445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/>
              <a:t>Стабилизация (штатив, встроенный режим)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Горизонтальный формат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Чистый объектив камеры смартфона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Сопроводительный короткий текст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Титры на видео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Стабильный интернет (прямые эфиры)</a:t>
            </a:r>
          </a:p>
          <a:p>
            <a:pPr>
              <a:lnSpc>
                <a:spcPct val="150000"/>
              </a:lnSpc>
            </a:pPr>
            <a:endParaRPr lang="ru-RU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8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5976664" cy="541864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АЛГОРИТМ ПЛАНИРОВАНИЯ ПОСТА</a:t>
            </a:r>
            <a:endParaRPr lang="ru-RU" sz="2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488832" cy="4752528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ВИДЫ ПОСТОВ</a:t>
            </a:r>
          </a:p>
          <a:p>
            <a:r>
              <a:rPr lang="ru-RU" dirty="0" smtClean="0"/>
              <a:t>АФИША МЕРОПРИЯТИЯ </a:t>
            </a:r>
          </a:p>
          <a:p>
            <a:r>
              <a:rPr lang="ru-RU" dirty="0" smtClean="0"/>
              <a:t>ПОСТЫ О ТРАДИЦИЯХ ТУВИНЦЕВ</a:t>
            </a:r>
          </a:p>
          <a:p>
            <a:r>
              <a:rPr lang="ru-RU" dirty="0" smtClean="0"/>
              <a:t>ПРОФИЛАКТИЧЕСКИЕ ПОСТЫ</a:t>
            </a:r>
          </a:p>
          <a:p>
            <a:r>
              <a:rPr lang="ru-RU" dirty="0" smtClean="0"/>
              <a:t>ПОСТЫ С РУБРИКОЙ «ЫРЛАЖЫЫЛЫ»</a:t>
            </a:r>
          </a:p>
          <a:p>
            <a:r>
              <a:rPr lang="ru-RU" dirty="0" smtClean="0"/>
              <a:t>ПОЗДРАВИТЕЛЬНЫЕ ПОСТЫ</a:t>
            </a:r>
          </a:p>
          <a:p>
            <a:r>
              <a:rPr lang="ru-RU" dirty="0" smtClean="0"/>
              <a:t>НАПОМИНАНИЯ О ЗНАЧИМЫХ ДАТАХ</a:t>
            </a:r>
          </a:p>
          <a:p>
            <a:r>
              <a:rPr lang="ru-RU" dirty="0" smtClean="0"/>
              <a:t>ПОСТЫ О ЮБИЛЕЯХ ЛЮДЕЙ</a:t>
            </a:r>
          </a:p>
          <a:p>
            <a:r>
              <a:rPr lang="ru-RU" dirty="0" smtClean="0"/>
              <a:t>ПОСТЫ ПАТРИОТИЧЕСКОЙ ТЕМАТИКИ</a:t>
            </a:r>
          </a:p>
          <a:p>
            <a:r>
              <a:rPr lang="ru-RU" dirty="0" smtClean="0"/>
              <a:t>ПОСТЫ КРАЕВЕДЧЕСКОГО ХАРАКТЕРА</a:t>
            </a:r>
          </a:p>
          <a:p>
            <a:r>
              <a:rPr lang="ru-RU" dirty="0" smtClean="0"/>
              <a:t>ВИКТОРИНЫ, ОПРОСЫ, ГОЛОСОВАНИЯ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5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3384494" cy="397848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ПЛАНИРОВАНИЕ ПОСТА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3168351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>Написать текст</a:t>
            </a:r>
          </a:p>
          <a:p>
            <a:r>
              <a:rPr lang="ru-RU" dirty="0" smtClean="0"/>
              <a:t>Загрузить изображение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92696"/>
            <a:ext cx="423947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Темы семинара: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916832"/>
            <a:ext cx="6777317" cy="3528392"/>
          </a:xfrm>
        </p:spPr>
        <p:txBody>
          <a:bodyPr>
            <a:normAutofit/>
          </a:bodyPr>
          <a:lstStyle/>
          <a:p>
            <a:r>
              <a:rPr lang="ru-RU" sz="3000" b="1" dirty="0" smtClean="0"/>
              <a:t>1. Пост и его структура</a:t>
            </a:r>
          </a:p>
          <a:p>
            <a:r>
              <a:rPr lang="ru-RU" sz="3000" b="1" dirty="0" smtClean="0"/>
              <a:t>2. Текстовый контент</a:t>
            </a:r>
          </a:p>
          <a:p>
            <a:r>
              <a:rPr lang="ru-RU" sz="3000" b="1" dirty="0" smtClean="0"/>
              <a:t>3. Графический контент</a:t>
            </a:r>
          </a:p>
          <a:p>
            <a:r>
              <a:rPr lang="ru-RU" sz="3000" b="1" dirty="0" smtClean="0"/>
              <a:t>4. </a:t>
            </a:r>
            <a:r>
              <a:rPr lang="ru-RU" sz="3000" b="1" dirty="0" err="1" smtClean="0"/>
              <a:t>Видеоконтент</a:t>
            </a:r>
            <a:endParaRPr lang="ru-RU" sz="3000" b="1" dirty="0" smtClean="0"/>
          </a:p>
          <a:p>
            <a:r>
              <a:rPr lang="ru-RU" sz="3000" b="1" dirty="0" smtClean="0"/>
              <a:t>5. Планирование поста</a:t>
            </a:r>
          </a:p>
          <a:p>
            <a:r>
              <a:rPr lang="ru-RU" sz="3000" b="1" dirty="0" smtClean="0"/>
              <a:t>6. Разбор постов КДУ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30129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603021" y="692696"/>
            <a:ext cx="7955062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Выбрать дату и время выхода</a:t>
            </a:r>
          </a:p>
          <a:p>
            <a:r>
              <a:rPr lang="ru-RU" dirty="0" smtClean="0"/>
              <a:t>Запланировать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16833"/>
            <a:ext cx="4641659" cy="39135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3168352" cy="391355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67544" y="4617226"/>
            <a:ext cx="1728192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660232" y="4617226"/>
            <a:ext cx="1728192" cy="12131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8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54186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ВИД ЗАПЛАНИРОВАННОГО ПОСТА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279" y="1412776"/>
            <a:ext cx="5287113" cy="465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7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32848" cy="8640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ФОРМАТЫ ПЛАПНИРОВАНИЯ ПОСТОВ К ШАГАА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705678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Темы постов к </a:t>
            </a:r>
            <a:r>
              <a:rPr lang="ru-RU" sz="2200" b="1" dirty="0" err="1" smtClean="0">
                <a:solidFill>
                  <a:srgbClr val="FF0000"/>
                </a:solidFill>
              </a:rPr>
              <a:t>Шагаа</a:t>
            </a:r>
            <a:r>
              <a:rPr lang="ru-RU" sz="2200" b="1" dirty="0" smtClean="0">
                <a:solidFill>
                  <a:srgbClr val="FF0000"/>
                </a:solidFill>
              </a:rPr>
              <a:t>:</a:t>
            </a:r>
          </a:p>
          <a:p>
            <a:endParaRPr lang="ru-RU" sz="2200" b="1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200" b="1" dirty="0" err="1" smtClean="0">
                <a:solidFill>
                  <a:srgbClr val="0070C0"/>
                </a:solidFill>
              </a:rPr>
              <a:t>Шагааның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бүдүү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айы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деп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чүл</a:t>
            </a:r>
            <a:r>
              <a:rPr lang="ru-RU" sz="2200" b="1" dirty="0" smtClean="0">
                <a:solidFill>
                  <a:srgbClr val="0070C0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kk-KZ" sz="2200" b="1" dirty="0" smtClean="0">
                <a:solidFill>
                  <a:srgbClr val="0070C0"/>
                </a:solidFill>
              </a:rPr>
              <a:t>Шагаага белеткел</a:t>
            </a:r>
            <a:endParaRPr lang="ru-RU" sz="2200" b="1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200" b="1" dirty="0" err="1" smtClean="0">
                <a:solidFill>
                  <a:srgbClr val="0070C0"/>
                </a:solidFill>
              </a:rPr>
              <a:t>Шагааның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ча</a:t>
            </a:r>
            <a:r>
              <a:rPr lang="kk-KZ" sz="2200" b="1" dirty="0" smtClean="0">
                <a:solidFill>
                  <a:srgbClr val="0070C0"/>
                </a:solidFill>
              </a:rPr>
              <a:t>ңчылдары</a:t>
            </a:r>
          </a:p>
          <a:p>
            <a:pPr marL="285750" indent="-285750">
              <a:buFontTx/>
              <a:buChar char="-"/>
            </a:pPr>
            <a:r>
              <a:rPr lang="kk-KZ" sz="2200" b="1" dirty="0" smtClean="0">
                <a:solidFill>
                  <a:srgbClr val="0070C0"/>
                </a:solidFill>
              </a:rPr>
              <a:t>Шагаага йөрээлдер</a:t>
            </a:r>
          </a:p>
          <a:p>
            <a:pPr marL="285750" indent="-285750">
              <a:buFontTx/>
              <a:buChar char="-"/>
            </a:pPr>
            <a:r>
              <a:rPr lang="kk-KZ" sz="2200" b="1" dirty="0" smtClean="0">
                <a:solidFill>
                  <a:srgbClr val="0070C0"/>
                </a:solidFill>
              </a:rPr>
              <a:t>Шагаа оюннары</a:t>
            </a:r>
          </a:p>
          <a:p>
            <a:pPr marL="285750" indent="-285750">
              <a:buFontTx/>
              <a:buChar char="-"/>
            </a:pPr>
            <a:r>
              <a:rPr lang="kk-KZ" sz="2200" b="1" dirty="0" smtClean="0">
                <a:solidFill>
                  <a:srgbClr val="0070C0"/>
                </a:solidFill>
              </a:rPr>
              <a:t>Шагааның аъш-чеми</a:t>
            </a:r>
          </a:p>
          <a:p>
            <a:pPr marL="285750" indent="-285750">
              <a:buFontTx/>
              <a:buChar char="-"/>
            </a:pPr>
            <a:r>
              <a:rPr lang="kk-KZ" sz="2200" b="1" dirty="0" smtClean="0">
                <a:solidFill>
                  <a:srgbClr val="0070C0"/>
                </a:solidFill>
              </a:rPr>
              <a:t>Шагаа тоолдары</a:t>
            </a:r>
          </a:p>
          <a:p>
            <a:pPr marL="285750" indent="-285750">
              <a:buFontTx/>
              <a:buChar char="-"/>
            </a:pPr>
            <a:r>
              <a:rPr lang="kk-KZ" sz="2200" b="1" dirty="0" smtClean="0">
                <a:solidFill>
                  <a:srgbClr val="0070C0"/>
                </a:solidFill>
              </a:rPr>
              <a:t>Шагааны уткууру</a:t>
            </a:r>
          </a:p>
          <a:p>
            <a:pPr marL="285750" indent="-285750">
              <a:buFontTx/>
              <a:buChar char="-"/>
            </a:pPr>
            <a:r>
              <a:rPr lang="kk-KZ" sz="2200" b="1" dirty="0" smtClean="0">
                <a:solidFill>
                  <a:srgbClr val="0070C0"/>
                </a:solidFill>
              </a:rPr>
              <a:t>Чолукшууру</a:t>
            </a:r>
          </a:p>
          <a:p>
            <a:pPr marL="285750" indent="-285750">
              <a:buFontTx/>
              <a:buChar char="-"/>
            </a:pPr>
            <a:endParaRPr lang="kk-KZ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41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632848" cy="8640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ФОРМАТЫ ПЛАПНИРОВАНИЯ ПОСТОВ К ШАГАА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1484784"/>
            <a:ext cx="72008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solidFill>
                  <a:srgbClr val="0070C0"/>
                </a:solidFill>
              </a:rPr>
              <a:t>Шагаа оюннары</a:t>
            </a:r>
          </a:p>
          <a:p>
            <a:endParaRPr lang="kk-KZ" sz="1400" b="1" dirty="0">
              <a:solidFill>
                <a:srgbClr val="0070C0"/>
              </a:solidFill>
            </a:endParaRPr>
          </a:p>
          <a:p>
            <a:r>
              <a:rPr lang="kk-KZ" sz="1400" b="1" dirty="0" smtClean="0">
                <a:solidFill>
                  <a:srgbClr val="0070C0"/>
                </a:solidFill>
              </a:rPr>
              <a:t>Чаа чыл моорлап кээрге улуг-биче чон ыдыктыг байырлалын алгап, оюн-тоглаа эрттирер чаңчылдыг. </a:t>
            </a:r>
          </a:p>
          <a:p>
            <a:r>
              <a:rPr lang="kk-KZ" sz="1400" b="1" dirty="0" smtClean="0">
                <a:solidFill>
                  <a:srgbClr val="0070C0"/>
                </a:solidFill>
              </a:rPr>
              <a:t>Шагаада ойнаар маргылдаалыг оюннарнын хевирлери:</a:t>
            </a:r>
          </a:p>
          <a:p>
            <a:pPr marL="342900" indent="-342900">
              <a:buFontTx/>
              <a:buChar char="-"/>
            </a:pPr>
            <a:r>
              <a:rPr lang="kk-KZ" sz="1400" b="1" dirty="0" smtClean="0">
                <a:solidFill>
                  <a:srgbClr val="0070C0"/>
                </a:solidFill>
              </a:rPr>
              <a:t>Кажык</a:t>
            </a:r>
          </a:p>
          <a:p>
            <a:pPr marL="342900" indent="-342900">
              <a:buFontTx/>
              <a:buChar char="-"/>
            </a:pPr>
            <a:r>
              <a:rPr lang="kk-KZ" sz="1400" b="1" dirty="0" smtClean="0">
                <a:solidFill>
                  <a:srgbClr val="0070C0"/>
                </a:solidFill>
              </a:rPr>
              <a:t>Даш кодурер</a:t>
            </a:r>
          </a:p>
          <a:p>
            <a:pPr marL="342900" indent="-342900">
              <a:buFontTx/>
              <a:buChar char="-"/>
            </a:pPr>
            <a:r>
              <a:rPr lang="kk-KZ" sz="1400" b="1" dirty="0" smtClean="0">
                <a:solidFill>
                  <a:srgbClr val="0070C0"/>
                </a:solidFill>
              </a:rPr>
              <a:t>Баг кагар</a:t>
            </a:r>
          </a:p>
          <a:p>
            <a:pPr marL="342900" indent="-342900">
              <a:buFontTx/>
              <a:buChar char="-"/>
            </a:pPr>
            <a:r>
              <a:rPr lang="kk-KZ" sz="1400" b="1" dirty="0" smtClean="0">
                <a:solidFill>
                  <a:srgbClr val="0070C0"/>
                </a:solidFill>
              </a:rPr>
              <a:t>Аът шалбалаар</a:t>
            </a:r>
          </a:p>
          <a:p>
            <a:pPr marL="342900" indent="-342900">
              <a:buFontTx/>
              <a:buChar char="-"/>
            </a:pPr>
            <a:r>
              <a:rPr lang="kk-KZ" sz="1400" b="1" dirty="0" smtClean="0">
                <a:solidFill>
                  <a:srgbClr val="0070C0"/>
                </a:solidFill>
              </a:rPr>
              <a:t>Буга-шыдыраа</a:t>
            </a:r>
          </a:p>
          <a:p>
            <a:pPr marL="342900" indent="-342900">
              <a:buFontTx/>
              <a:buChar char="-"/>
            </a:pPr>
            <a:r>
              <a:rPr lang="kk-KZ" sz="1400" b="1" dirty="0" smtClean="0">
                <a:solidFill>
                  <a:srgbClr val="0070C0"/>
                </a:solidFill>
              </a:rPr>
              <a:t>Чинчи чажырар</a:t>
            </a:r>
          </a:p>
          <a:p>
            <a:pPr marL="342900" indent="-342900">
              <a:buFontTx/>
              <a:buChar char="-"/>
            </a:pPr>
            <a:r>
              <a:rPr lang="kk-KZ" sz="1400" b="1" dirty="0" smtClean="0">
                <a:solidFill>
                  <a:srgbClr val="0070C0"/>
                </a:solidFill>
              </a:rPr>
              <a:t>Чунгуулаар</a:t>
            </a:r>
            <a:endParaRPr lang="ru-RU" sz="1400" dirty="0" smtClean="0"/>
          </a:p>
          <a:p>
            <a:pPr marL="342900" indent="-342900">
              <a:buFontTx/>
              <a:buChar char="-"/>
            </a:pPr>
            <a:r>
              <a:rPr lang="ru-RU" sz="1400" b="1" dirty="0" err="1" smtClean="0">
                <a:solidFill>
                  <a:srgbClr val="0070C0"/>
                </a:solidFill>
              </a:rPr>
              <a:t>Теве</a:t>
            </a:r>
            <a:r>
              <a:rPr lang="kk-KZ" sz="1400" b="1" dirty="0" smtClean="0">
                <a:solidFill>
                  <a:srgbClr val="0070C0"/>
                </a:solidFill>
              </a:rPr>
              <a:t>к</a:t>
            </a:r>
          </a:p>
          <a:p>
            <a:pPr marL="342900" indent="-342900">
              <a:buFontTx/>
              <a:buChar char="-"/>
            </a:pPr>
            <a:r>
              <a:rPr lang="kk-KZ" sz="1400" b="1" dirty="0" smtClean="0">
                <a:solidFill>
                  <a:srgbClr val="0070C0"/>
                </a:solidFill>
              </a:rPr>
              <a:t>Аскак-кадай</a:t>
            </a:r>
          </a:p>
          <a:p>
            <a:pPr marL="342900" indent="-342900">
              <a:buFontTx/>
              <a:buChar char="-"/>
            </a:pPr>
            <a:r>
              <a:rPr lang="kk-KZ" sz="1400" b="1" dirty="0" smtClean="0">
                <a:solidFill>
                  <a:srgbClr val="0070C0"/>
                </a:solidFill>
              </a:rPr>
              <a:t>Узун-тыныш</a:t>
            </a:r>
          </a:p>
          <a:p>
            <a:pPr marL="342900" indent="-342900">
              <a:buFontTx/>
              <a:buChar char="-"/>
            </a:pPr>
            <a:r>
              <a:rPr lang="kk-KZ" sz="1400" b="1" dirty="0" smtClean="0">
                <a:solidFill>
                  <a:srgbClr val="0070C0"/>
                </a:solidFill>
              </a:rPr>
              <a:t>Бодалгалыг оюн</a:t>
            </a:r>
          </a:p>
          <a:p>
            <a:pPr marL="342900" indent="-342900">
              <a:buFontTx/>
              <a:buChar char="-"/>
            </a:pPr>
            <a:endParaRPr lang="kk-KZ" sz="1400" b="1" dirty="0" smtClean="0">
              <a:solidFill>
                <a:srgbClr val="0070C0"/>
              </a:solidFill>
            </a:endParaRPr>
          </a:p>
          <a:p>
            <a:r>
              <a:rPr lang="ru-RU" sz="1400" b="1" dirty="0" err="1" smtClean="0">
                <a:solidFill>
                  <a:srgbClr val="0070C0"/>
                </a:solidFill>
              </a:rPr>
              <a:t>Кажык</a:t>
            </a:r>
            <a:r>
              <a:rPr lang="ru-RU" sz="1400" b="1" dirty="0" smtClean="0">
                <a:solidFill>
                  <a:srgbClr val="0070C0"/>
                </a:solidFill>
              </a:rPr>
              <a:t>. </a:t>
            </a:r>
            <a:r>
              <a:rPr lang="ru-RU" sz="1400" b="1" dirty="0" err="1" smtClean="0">
                <a:solidFill>
                  <a:srgbClr val="0070C0"/>
                </a:solidFill>
              </a:rPr>
              <a:t>Оюнга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ыяап</a:t>
            </a:r>
            <a:r>
              <a:rPr lang="ru-RU" sz="1400" b="1" dirty="0" smtClean="0">
                <a:solidFill>
                  <a:srgbClr val="0070C0"/>
                </a:solidFill>
              </a:rPr>
              <a:t>-ла </a:t>
            </a:r>
            <a:r>
              <a:rPr lang="ru-RU" sz="1400" b="1" dirty="0" err="1" smtClean="0">
                <a:solidFill>
                  <a:srgbClr val="0070C0"/>
                </a:solidFill>
              </a:rPr>
              <a:t>ол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хире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кажык</a:t>
            </a:r>
            <a:r>
              <a:rPr lang="ru-RU" sz="1400" b="1" dirty="0" smtClean="0">
                <a:solidFill>
                  <a:srgbClr val="0070C0"/>
                </a:solidFill>
              </a:rPr>
              <a:t>-биле </a:t>
            </a:r>
            <a:r>
              <a:rPr lang="ru-RU" sz="1400" b="1" dirty="0" err="1" smtClean="0">
                <a:solidFill>
                  <a:srgbClr val="0070C0"/>
                </a:solidFill>
              </a:rPr>
              <a:t>ойнаар</a:t>
            </a:r>
            <a:r>
              <a:rPr lang="ru-RU" sz="1400" b="1" dirty="0" smtClean="0">
                <a:solidFill>
                  <a:srgbClr val="0070C0"/>
                </a:solidFill>
              </a:rPr>
              <a:t>. </a:t>
            </a:r>
            <a:r>
              <a:rPr lang="ru-RU" sz="1400" b="1" dirty="0" err="1" smtClean="0">
                <a:solidFill>
                  <a:srgbClr val="0070C0"/>
                </a:solidFill>
              </a:rPr>
              <a:t>Кажыктарны</a:t>
            </a:r>
            <a:r>
              <a:rPr lang="ru-RU" sz="1400" b="1" dirty="0" smtClean="0">
                <a:solidFill>
                  <a:srgbClr val="0070C0"/>
                </a:solidFill>
              </a:rPr>
              <a:t> мал </a:t>
            </a:r>
            <a:r>
              <a:rPr lang="ru-RU" sz="1400" b="1" dirty="0" err="1" smtClean="0">
                <a:solidFill>
                  <a:srgbClr val="0070C0"/>
                </a:solidFill>
              </a:rPr>
              <a:t>догерген</a:t>
            </a:r>
            <a:r>
              <a:rPr lang="ru-RU" sz="1400" b="1" dirty="0" smtClean="0">
                <a:solidFill>
                  <a:srgbClr val="0070C0"/>
                </a:solidFill>
              </a:rPr>
              <a:t>, </a:t>
            </a:r>
            <a:r>
              <a:rPr lang="ru-RU" sz="1400" b="1" dirty="0" err="1" smtClean="0">
                <a:solidFill>
                  <a:srgbClr val="0070C0"/>
                </a:solidFill>
              </a:rPr>
              <a:t>изиг-ханнаан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санында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соокту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дугура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хемдип</a:t>
            </a:r>
            <a:r>
              <a:rPr lang="ru-RU" sz="1400" b="1" dirty="0" smtClean="0">
                <a:solidFill>
                  <a:srgbClr val="0070C0"/>
                </a:solidFill>
              </a:rPr>
              <a:t>, </a:t>
            </a:r>
            <a:r>
              <a:rPr lang="ru-RU" sz="1400" b="1" dirty="0" err="1" smtClean="0">
                <a:solidFill>
                  <a:srgbClr val="0070C0"/>
                </a:solidFill>
              </a:rPr>
              <a:t>кургаткаш</a:t>
            </a:r>
            <a:r>
              <a:rPr lang="ru-RU" sz="1400" b="1" dirty="0" smtClean="0">
                <a:solidFill>
                  <a:srgbClr val="0070C0"/>
                </a:solidFill>
              </a:rPr>
              <a:t>, </a:t>
            </a:r>
            <a:r>
              <a:rPr lang="ru-RU" sz="1400" b="1" dirty="0" err="1" smtClean="0">
                <a:solidFill>
                  <a:srgbClr val="0070C0"/>
                </a:solidFill>
              </a:rPr>
              <a:t>чыыр</a:t>
            </a:r>
            <a:r>
              <a:rPr lang="ru-RU" sz="1400" b="1" dirty="0" smtClean="0">
                <a:solidFill>
                  <a:srgbClr val="0070C0"/>
                </a:solidFill>
              </a:rPr>
              <a:t>. </a:t>
            </a:r>
            <a:r>
              <a:rPr lang="ru-RU" sz="1400" b="1" dirty="0" err="1" smtClean="0">
                <a:solidFill>
                  <a:srgbClr val="0070C0"/>
                </a:solidFill>
              </a:rPr>
              <a:t>Кажыктын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ойнаар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хевирлери</a:t>
            </a:r>
            <a:r>
              <a:rPr lang="ru-RU" sz="1400" b="1" dirty="0" smtClean="0">
                <a:solidFill>
                  <a:srgbClr val="0070C0"/>
                </a:solidFill>
              </a:rPr>
              <a:t>: </a:t>
            </a:r>
            <a:r>
              <a:rPr lang="ru-RU" sz="1400" b="1" dirty="0" err="1" smtClean="0">
                <a:solidFill>
                  <a:srgbClr val="0070C0"/>
                </a:solidFill>
              </a:rPr>
              <a:t>дорт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берге</a:t>
            </a:r>
            <a:r>
              <a:rPr lang="ru-RU" sz="1400" b="1" dirty="0" smtClean="0">
                <a:solidFill>
                  <a:srgbClr val="0070C0"/>
                </a:solidFill>
              </a:rPr>
              <a:t>, </a:t>
            </a:r>
            <a:r>
              <a:rPr lang="ru-RU" sz="1400" b="1" dirty="0" err="1" smtClean="0">
                <a:solidFill>
                  <a:srgbClr val="0070C0"/>
                </a:solidFill>
              </a:rPr>
              <a:t>бодалажыры</a:t>
            </a:r>
            <a:r>
              <a:rPr lang="ru-RU" sz="1400" b="1" dirty="0" smtClean="0">
                <a:solidFill>
                  <a:srgbClr val="0070C0"/>
                </a:solidFill>
              </a:rPr>
              <a:t>, </a:t>
            </a:r>
            <a:r>
              <a:rPr lang="ru-RU" sz="1400" b="1" dirty="0" err="1" smtClean="0">
                <a:solidFill>
                  <a:srgbClr val="0070C0"/>
                </a:solidFill>
              </a:rPr>
              <a:t>аът</a:t>
            </a:r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</a:rPr>
              <a:t>чарыштырары</a:t>
            </a:r>
            <a:r>
              <a:rPr lang="ru-RU" sz="1400" b="1" dirty="0" smtClean="0">
                <a:solidFill>
                  <a:srgbClr val="0070C0"/>
                </a:solidFill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9600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764704"/>
            <a:ext cx="4536504" cy="532859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rgbClr val="002060"/>
                </a:solidFill>
              </a:rPr>
              <a:t>Пример оформленного поста «</a:t>
            </a:r>
            <a:r>
              <a:rPr lang="ru-RU" sz="1800" b="1" dirty="0" err="1" smtClean="0">
                <a:solidFill>
                  <a:srgbClr val="002060"/>
                </a:solidFill>
              </a:rPr>
              <a:t>Шагаа</a:t>
            </a: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 err="1" smtClean="0">
                <a:solidFill>
                  <a:srgbClr val="002060"/>
                </a:solidFill>
              </a:rPr>
              <a:t>оюннары</a:t>
            </a:r>
            <a:r>
              <a:rPr lang="ru-RU" sz="1800" b="1" dirty="0" smtClean="0">
                <a:solidFill>
                  <a:srgbClr val="002060"/>
                </a:solidFill>
              </a:rPr>
              <a:t>»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- Для чего придуманы игры?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- Что развивают игры?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- Какие реквизиты есть в играх?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- Из чего изготавливают реквизиты?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- Сколько весит </a:t>
            </a:r>
            <a:r>
              <a:rPr lang="ru-RU" sz="1800" b="1" dirty="0" err="1" smtClean="0">
                <a:solidFill>
                  <a:srgbClr val="002060"/>
                </a:solidFill>
              </a:rPr>
              <a:t>тевек</a:t>
            </a:r>
            <a:r>
              <a:rPr lang="ru-RU" sz="1800" b="1" dirty="0" smtClean="0">
                <a:solidFill>
                  <a:srgbClr val="002060"/>
                </a:solidFill>
              </a:rPr>
              <a:t>?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- Сколько фигурок в </a:t>
            </a:r>
            <a:r>
              <a:rPr lang="ru-RU" sz="1800" b="1" dirty="0" err="1" smtClean="0">
                <a:solidFill>
                  <a:srgbClr val="002060"/>
                </a:solidFill>
              </a:rPr>
              <a:t>буга-шыдыраа</a:t>
            </a:r>
            <a:r>
              <a:rPr lang="ru-RU" sz="1800" b="1" dirty="0" smtClean="0">
                <a:solidFill>
                  <a:srgbClr val="002060"/>
                </a:solidFill>
              </a:rPr>
              <a:t>?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- В каких тувинских произведениях описаны игры?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- Какие загадки есть про эти игры?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/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Выделить время для фотосессии в рамках кружка. </a:t>
            </a:r>
            <a:br>
              <a:rPr lang="ru-RU" sz="1800" b="1" dirty="0" smtClean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/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 smtClean="0">
                <a:solidFill>
                  <a:srgbClr val="002060"/>
                </a:solidFill>
              </a:rPr>
              <a:t>Обязательно нужно организовать качественные постановочные фотографии этих игр.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endParaRPr lang="ru-RU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60648"/>
            <a:ext cx="3751315" cy="6264697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78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764704"/>
            <a:ext cx="4680638" cy="561662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002060"/>
                </a:solidFill>
              </a:rPr>
              <a:t>Тема «</a:t>
            </a:r>
            <a:r>
              <a:rPr lang="ru-RU" sz="2200" b="1" dirty="0" err="1" smtClean="0">
                <a:solidFill>
                  <a:srgbClr val="002060"/>
                </a:solidFill>
              </a:rPr>
              <a:t>Шагаа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оюннары</a:t>
            </a:r>
            <a:r>
              <a:rPr lang="ru-RU" sz="2200" b="1" dirty="0" smtClean="0">
                <a:solidFill>
                  <a:srgbClr val="002060"/>
                </a:solidFill>
              </a:rPr>
              <a:t>» может быть запланирована в течение года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Каждый вид одной игры – отдельная тема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Информация – методическое пособие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>
                <a:solidFill>
                  <a:srgbClr val="002060"/>
                </a:solidFill>
              </a:rPr>
              <a:t/>
            </a:r>
            <a:br>
              <a:rPr lang="ru-RU" sz="2200" b="1" dirty="0">
                <a:solidFill>
                  <a:srgbClr val="002060"/>
                </a:solidFill>
              </a:rPr>
            </a:br>
            <a:r>
              <a:rPr lang="ru-RU" sz="2200" b="1" dirty="0" smtClean="0">
                <a:solidFill>
                  <a:srgbClr val="002060"/>
                </a:solidFill>
              </a:rPr>
              <a:t>Связка основной темы с другими (посев – </a:t>
            </a:r>
            <a:r>
              <a:rPr lang="ru-RU" sz="2200" b="1" dirty="0" err="1" smtClean="0">
                <a:solidFill>
                  <a:srgbClr val="002060"/>
                </a:solidFill>
              </a:rPr>
              <a:t>тараа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соктаары</a:t>
            </a:r>
            <a:r>
              <a:rPr lang="ru-RU" sz="2200" b="1" dirty="0" smtClean="0">
                <a:solidFill>
                  <a:srgbClr val="002060"/>
                </a:solidFill>
              </a:rPr>
              <a:t>, летняя перекочевка – </a:t>
            </a:r>
            <a:r>
              <a:rPr lang="ru-RU" sz="2200" b="1" dirty="0" err="1" smtClean="0">
                <a:solidFill>
                  <a:srgbClr val="002060"/>
                </a:solidFill>
              </a:rPr>
              <a:t>тевекке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аът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чели</a:t>
            </a:r>
            <a:r>
              <a:rPr lang="ru-RU" sz="2200" b="1" dirty="0" smtClean="0">
                <a:solidFill>
                  <a:srgbClr val="002060"/>
                </a:solidFill>
              </a:rPr>
              <a:t>, стрижка овец – </a:t>
            </a:r>
            <a:r>
              <a:rPr lang="ru-RU" sz="2200" b="1" dirty="0" err="1" smtClean="0">
                <a:solidFill>
                  <a:srgbClr val="002060"/>
                </a:solidFill>
              </a:rPr>
              <a:t>кидис</a:t>
            </a:r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 err="1" smtClean="0">
                <a:solidFill>
                  <a:srgbClr val="002060"/>
                </a:solidFill>
              </a:rPr>
              <a:t>салыры</a:t>
            </a:r>
            <a:r>
              <a:rPr lang="ru-RU" sz="2200" b="1" dirty="0" smtClean="0">
                <a:solidFill>
                  <a:srgbClr val="002060"/>
                </a:solidFill>
              </a:rPr>
              <a:t>)</a:t>
            </a:r>
            <a:br>
              <a:rPr lang="ru-RU" sz="2200" b="1" dirty="0" smtClean="0">
                <a:solidFill>
                  <a:srgbClr val="002060"/>
                </a:solidFill>
              </a:rPr>
            </a:br>
            <a:r>
              <a:rPr lang="ru-RU" sz="2200" b="1" dirty="0"/>
              <a:t/>
            </a:r>
            <a:br>
              <a:rPr lang="ru-RU" sz="2200" b="1" dirty="0"/>
            </a:br>
            <a:endParaRPr lang="ru-RU" sz="2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260648"/>
            <a:ext cx="3168352" cy="6458842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58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545" y="620688"/>
            <a:ext cx="4411305" cy="5544616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860032" y="980727"/>
            <a:ext cx="3600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Аудиозапись или подкаст</a:t>
            </a:r>
          </a:p>
          <a:p>
            <a:endParaRPr lang="kk-KZ" b="1" dirty="0"/>
          </a:p>
          <a:p>
            <a:r>
              <a:rPr lang="kk-KZ" b="1" dirty="0" smtClean="0"/>
              <a:t>Озвучка статьи из книги</a:t>
            </a:r>
          </a:p>
          <a:p>
            <a:endParaRPr lang="kk-KZ" b="1" dirty="0" smtClean="0"/>
          </a:p>
          <a:p>
            <a:r>
              <a:rPr lang="kk-KZ" b="1" dirty="0" smtClean="0"/>
              <a:t>Беседа с мастером по пошиву традиционной одежды</a:t>
            </a:r>
          </a:p>
          <a:p>
            <a:r>
              <a:rPr lang="kk-KZ" b="1" dirty="0" smtClean="0"/>
              <a:t> </a:t>
            </a:r>
          </a:p>
          <a:p>
            <a:r>
              <a:rPr lang="kk-KZ" b="1" dirty="0" smtClean="0"/>
              <a:t>Из каких материалов шьют?</a:t>
            </a:r>
          </a:p>
          <a:p>
            <a:endParaRPr lang="kk-KZ" b="1" dirty="0" smtClean="0"/>
          </a:p>
          <a:p>
            <a:r>
              <a:rPr lang="kk-KZ" b="1" dirty="0" smtClean="0"/>
              <a:t>Сколько метров шелка нужно для детского тона?</a:t>
            </a:r>
          </a:p>
          <a:p>
            <a:endParaRPr lang="kk-KZ" b="1" dirty="0" smtClean="0"/>
          </a:p>
          <a:p>
            <a:r>
              <a:rPr lang="kk-KZ" b="1" dirty="0" smtClean="0"/>
              <a:t>Из какого материала шьют детскую обувь?</a:t>
            </a:r>
          </a:p>
          <a:p>
            <a:endParaRPr lang="kk-KZ" b="1" dirty="0" smtClean="0"/>
          </a:p>
          <a:p>
            <a:r>
              <a:rPr lang="kk-KZ" b="1" dirty="0" smtClean="0"/>
              <a:t>Сколько шкурок ягненка нужно для детского тона?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5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852" y="1534673"/>
            <a:ext cx="6326406" cy="4774647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497385" y="692696"/>
            <a:ext cx="6160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000" b="1" dirty="0" smtClean="0"/>
              <a:t>Пост можно оформить в виде инфобаннера </a:t>
            </a:r>
          </a:p>
          <a:p>
            <a:pPr algn="ctr"/>
            <a:r>
              <a:rPr lang="kk-KZ" sz="2000" b="1" dirty="0" smtClean="0"/>
              <a:t>до </a:t>
            </a:r>
            <a:r>
              <a:rPr lang="ru-RU" sz="2000" b="1" dirty="0" smtClean="0"/>
              <a:t>10 карточек для одного поста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4030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36912"/>
            <a:ext cx="8280920" cy="3508977"/>
          </a:xfrm>
        </p:spPr>
        <p:txBody>
          <a:bodyPr/>
          <a:lstStyle/>
          <a:p>
            <a:pPr marL="68580" indent="0" algn="ctr">
              <a:buNone/>
            </a:pPr>
            <a:r>
              <a:rPr lang="ru-RU" b="1" dirty="0" smtClean="0"/>
              <a:t>Методическую рекомендацию </a:t>
            </a:r>
          </a:p>
          <a:p>
            <a:pPr marL="68580" indent="0" algn="ctr">
              <a:buNone/>
            </a:pPr>
            <a:r>
              <a:rPr lang="ru-RU" b="1" dirty="0" smtClean="0"/>
              <a:t>по теме </a:t>
            </a:r>
          </a:p>
          <a:p>
            <a:pPr marL="68580" indent="0" algn="ctr">
              <a:buNone/>
            </a:pPr>
            <a:r>
              <a:rPr lang="ru-RU" b="1" dirty="0" smtClean="0"/>
              <a:t>«Оформление и планирование поста в </a:t>
            </a:r>
            <a:r>
              <a:rPr lang="ru-RU" b="1" dirty="0" err="1" smtClean="0"/>
              <a:t>ВКонтакте</a:t>
            </a:r>
            <a:r>
              <a:rPr lang="ru-RU" b="1" dirty="0" smtClean="0"/>
              <a:t>» </a:t>
            </a:r>
          </a:p>
          <a:p>
            <a:pPr marL="68580" indent="0" algn="ctr">
              <a:buNone/>
            </a:pPr>
            <a:r>
              <a:rPr lang="ru-RU" b="1" dirty="0" smtClean="0"/>
              <a:t>можно скачать на сайте </a:t>
            </a:r>
            <a:r>
              <a:rPr lang="en-US" b="1" dirty="0" smtClean="0">
                <a:solidFill>
                  <a:srgbClr val="C00000"/>
                </a:solidFill>
              </a:rPr>
              <a:t>rcntd.ru</a:t>
            </a:r>
            <a:r>
              <a:rPr lang="kk-KZ" b="1" dirty="0" smtClean="0"/>
              <a:t> </a:t>
            </a:r>
          </a:p>
          <a:p>
            <a:pPr marL="68580" indent="0" algn="ctr">
              <a:buNone/>
            </a:pPr>
            <a:r>
              <a:rPr lang="kk-KZ" b="1" dirty="0" smtClean="0"/>
              <a:t>в разделе </a:t>
            </a:r>
          </a:p>
          <a:p>
            <a:pPr marL="68580" indent="0" algn="ctr">
              <a:buNone/>
            </a:pPr>
            <a:r>
              <a:rPr lang="kk-KZ" b="1" dirty="0" smtClean="0">
                <a:solidFill>
                  <a:srgbClr val="C00000"/>
                </a:solidFill>
              </a:rPr>
              <a:t>«Методические рекомендации»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25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385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Пост и его структура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6"/>
            <a:ext cx="3456477" cy="5256584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043609" y="1052736"/>
            <a:ext cx="381642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itchFamily="49" charset="0"/>
              <a:buChar char="o"/>
            </a:pPr>
            <a:r>
              <a:rPr lang="ru-RU" sz="3000" b="1" dirty="0" smtClean="0"/>
              <a:t>Изображение</a:t>
            </a:r>
          </a:p>
          <a:p>
            <a:pPr>
              <a:buFont typeface="Courier New" pitchFamily="49" charset="0"/>
              <a:buChar char="o"/>
            </a:pPr>
            <a:r>
              <a:rPr lang="ru-RU" sz="3000" b="1" dirty="0" smtClean="0"/>
              <a:t>Текст</a:t>
            </a:r>
          </a:p>
          <a:p>
            <a:pPr>
              <a:buFont typeface="Courier New" pitchFamily="49" charset="0"/>
              <a:buChar char="o"/>
            </a:pPr>
            <a:r>
              <a:rPr lang="ru-RU" sz="3000" b="1" dirty="0" smtClean="0"/>
              <a:t>Ссылки</a:t>
            </a:r>
          </a:p>
          <a:p>
            <a:pPr>
              <a:buFont typeface="Courier New" pitchFamily="49" charset="0"/>
              <a:buChar char="o"/>
            </a:pPr>
            <a:r>
              <a:rPr lang="ru-RU" sz="3000" b="1" dirty="0" smtClean="0"/>
              <a:t>Приложения</a:t>
            </a:r>
          </a:p>
          <a:p>
            <a:pPr>
              <a:buFont typeface="Courier New" pitchFamily="49" charset="0"/>
              <a:buChar char="o"/>
            </a:pPr>
            <a:r>
              <a:rPr lang="ru-RU" sz="3000" b="1" dirty="0" err="1" smtClean="0"/>
              <a:t>Хештеги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42548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Изображение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84784"/>
            <a:ext cx="7128908" cy="4347845"/>
          </a:xfrm>
        </p:spPr>
        <p:txBody>
          <a:bodyPr/>
          <a:lstStyle/>
          <a:p>
            <a:pPr marL="68580" indent="0" algn="ctr">
              <a:buNone/>
            </a:pPr>
            <a:r>
              <a:rPr lang="ru-RU" dirty="0" smtClean="0"/>
              <a:t>Формат изображения – квадрат, 1:1</a:t>
            </a:r>
          </a:p>
          <a:p>
            <a:r>
              <a:rPr lang="ru-RU" b="1" dirty="0" smtClean="0"/>
              <a:t>Фотография</a:t>
            </a:r>
          </a:p>
          <a:p>
            <a:pPr marL="68580" indent="0">
              <a:buNone/>
            </a:pPr>
            <a:r>
              <a:rPr lang="ru-RU" sz="1800" dirty="0" smtClean="0"/>
              <a:t>Кадр лучше снимать в горизонтальном положении камеры или смартфона. Перед загрузкой обязательно фото отредактировать в смартфоне до квадрата. Вертикальные изображения подходят для </a:t>
            </a:r>
            <a:r>
              <a:rPr lang="ru-RU" sz="1800" dirty="0" err="1" smtClean="0"/>
              <a:t>сторисов</a:t>
            </a:r>
            <a:r>
              <a:rPr lang="ru-RU" sz="1800" dirty="0" smtClean="0"/>
              <a:t>. </a:t>
            </a:r>
          </a:p>
          <a:p>
            <a:r>
              <a:rPr lang="ru-RU" b="1" dirty="0" err="1" smtClean="0"/>
              <a:t>Инфобаннер</a:t>
            </a:r>
            <a:endParaRPr lang="ru-RU" b="1" dirty="0" smtClean="0"/>
          </a:p>
          <a:p>
            <a:pPr marL="68580" indent="0">
              <a:buNone/>
            </a:pPr>
            <a:r>
              <a:rPr lang="ru-RU" sz="1800" dirty="0" smtClean="0"/>
              <a:t>Создаются в приложениях </a:t>
            </a:r>
            <a:r>
              <a:rPr lang="en-US" sz="1800" dirty="0" smtClean="0"/>
              <a:t>supa.ru, ru.freepik.com </a:t>
            </a:r>
          </a:p>
          <a:p>
            <a:pPr marL="68580" indent="0">
              <a:buNone/>
            </a:pPr>
            <a:r>
              <a:rPr lang="kk-KZ" sz="1800" dirty="0" smtClean="0"/>
              <a:t>Сотни готовых шаблонов. В них можно добавлять свои детали (объекты, узоры, фото), редактировать цветовую гамму, создавать статичные изображения или анимацию.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4284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024744" cy="457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268760"/>
            <a:ext cx="6777317" cy="456386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Главный источник информации состоит из заголовка, </a:t>
            </a:r>
            <a:r>
              <a:rPr lang="ru-RU" sz="2000" dirty="0" err="1" smtClean="0"/>
              <a:t>лида</a:t>
            </a:r>
            <a:r>
              <a:rPr lang="ru-RU" sz="2000" dirty="0" smtClean="0"/>
              <a:t> и основного текста.</a:t>
            </a:r>
          </a:p>
          <a:p>
            <a:r>
              <a:rPr lang="ru-RU" sz="2000" dirty="0" smtClean="0"/>
              <a:t>Заголовок – одно предложение, обобщающее весь смысл текста, привлекающий к чтению</a:t>
            </a:r>
          </a:p>
          <a:p>
            <a:r>
              <a:rPr lang="ru-RU" sz="2000" dirty="0" smtClean="0"/>
              <a:t>Лид – одно или два предложения, частично раскрывающие смысл всего текста и побуждающие к чтению остальной части текста</a:t>
            </a:r>
          </a:p>
          <a:p>
            <a:r>
              <a:rPr lang="ru-RU" sz="2000" dirty="0" smtClean="0"/>
              <a:t>Основной текст – 2-3 абзаца, которые раскрывают детали события, описанного в тексте. </a:t>
            </a:r>
          </a:p>
          <a:p>
            <a:endParaRPr lang="ru-RU" sz="2000" dirty="0"/>
          </a:p>
          <a:p>
            <a:pPr marL="68580" indent="0">
              <a:buNone/>
            </a:pPr>
            <a:r>
              <a:rPr lang="ru-RU" sz="2000" dirty="0" smtClean="0"/>
              <a:t>Текст не стоит превышать более 250 знаков, чем компактнее и лаконичнее, тем удобнее к чтению</a:t>
            </a:r>
          </a:p>
        </p:txBody>
      </p:sp>
    </p:spTree>
    <p:extLst>
      <p:ext uri="{BB962C8B-B14F-4D97-AF65-F5344CB8AC3E}">
        <p14:creationId xmlns:p14="http://schemas.microsoft.com/office/powerpoint/2010/main" val="158135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31310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Информационный, вовлекающий, развлекательный</a:t>
            </a:r>
            <a:endParaRPr lang="ru-RU" sz="2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"/>
          <a:stretch/>
        </p:blipFill>
        <p:spPr>
          <a:xfrm>
            <a:off x="899592" y="1340768"/>
            <a:ext cx="3182679" cy="4663217"/>
          </a:xfr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340768"/>
            <a:ext cx="4306732" cy="4570120"/>
          </a:xfrm>
          <a:prstGeom prst="rect">
            <a:avLst/>
          </a:prstGeom>
          <a:ln w="127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5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7024744" cy="24109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Пример создания текстов о проведении КММ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7920880" cy="4752528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ru-RU" sz="2000" b="1" dirty="0" smtClean="0"/>
              <a:t>Бай-</a:t>
            </a:r>
            <a:r>
              <a:rPr lang="ru-RU" sz="2000" b="1" dirty="0" err="1" smtClean="0"/>
              <a:t>хаакцы</a:t>
            </a:r>
            <a:r>
              <a:rPr lang="ru-RU" sz="2000" b="1" dirty="0" smtClean="0"/>
              <a:t> отметили </a:t>
            </a:r>
            <a:r>
              <a:rPr lang="ru-RU" sz="2000" b="1" dirty="0" err="1" smtClean="0"/>
              <a:t>Шагаа</a:t>
            </a:r>
            <a:r>
              <a:rPr lang="ru-RU" sz="2000" b="1" dirty="0" smtClean="0"/>
              <a:t> национальными играми</a:t>
            </a:r>
          </a:p>
          <a:p>
            <a:pPr marL="68580" indent="0">
              <a:buNone/>
            </a:pPr>
            <a:endParaRPr lang="ru-RU" sz="2000" b="1" dirty="0" smtClean="0"/>
          </a:p>
          <a:p>
            <a:pPr marL="68580" indent="0">
              <a:buNone/>
            </a:pPr>
            <a:r>
              <a:rPr lang="ru-RU" sz="1600" dirty="0" smtClean="0"/>
              <a:t>Накануне на площади у дома культуры с. Бай-Хаак прошла культурная программа в честь празднования Нового года по лунному календарю.  Работники культуры совместно с администрацией организовали театрализованное представление, национальные игры, общенародный хоровод, дегустацию блюд тувинской кухни. </a:t>
            </a:r>
          </a:p>
          <a:p>
            <a:pPr marL="68580" indent="0">
              <a:buNone/>
            </a:pPr>
            <a:endParaRPr lang="ru-RU" sz="1600" dirty="0"/>
          </a:p>
          <a:p>
            <a:pPr marL="68580" indent="0">
              <a:buNone/>
            </a:pPr>
            <a:r>
              <a:rPr lang="ru-RU" sz="1600" dirty="0" smtClean="0"/>
              <a:t>Легенду о рождении </a:t>
            </a:r>
            <a:r>
              <a:rPr lang="ru-RU" sz="1600" dirty="0" err="1" smtClean="0"/>
              <a:t>Дургенского</a:t>
            </a:r>
            <a:r>
              <a:rPr lang="ru-RU" sz="1600" dirty="0" smtClean="0"/>
              <a:t> каньона в современной интерпретации с участием главного героя года – Зеленой змеи представил коллектив дома культуры. Затем зрители были задействованы в играх «</a:t>
            </a:r>
            <a:r>
              <a:rPr lang="ru-RU" sz="1600" dirty="0" err="1" smtClean="0"/>
              <a:t>тевек</a:t>
            </a:r>
            <a:r>
              <a:rPr lang="ru-RU" sz="1600" dirty="0" smtClean="0"/>
              <a:t> </a:t>
            </a:r>
            <a:r>
              <a:rPr lang="ru-RU" sz="1600" dirty="0" err="1" smtClean="0"/>
              <a:t>тевери</a:t>
            </a:r>
            <a:r>
              <a:rPr lang="ru-RU" sz="1600" dirty="0" smtClean="0"/>
              <a:t>», «</a:t>
            </a:r>
            <a:r>
              <a:rPr lang="ru-RU" sz="1600" dirty="0" err="1" smtClean="0"/>
              <a:t>аът</a:t>
            </a:r>
            <a:r>
              <a:rPr lang="ru-RU" sz="1600" dirty="0" smtClean="0"/>
              <a:t> </a:t>
            </a:r>
            <a:r>
              <a:rPr lang="ru-RU" sz="1600" dirty="0" err="1" smtClean="0"/>
              <a:t>шалбадаары</a:t>
            </a:r>
            <a:r>
              <a:rPr lang="ru-RU" sz="1600" dirty="0" smtClean="0"/>
              <a:t>», «</a:t>
            </a:r>
            <a:r>
              <a:rPr lang="ru-RU" sz="1600" dirty="0" err="1" smtClean="0"/>
              <a:t>буга-шыдыраа</a:t>
            </a:r>
            <a:r>
              <a:rPr lang="ru-RU" sz="1600" dirty="0" smtClean="0"/>
              <a:t>», «</a:t>
            </a:r>
            <a:r>
              <a:rPr lang="ru-RU" sz="1600" dirty="0" err="1" smtClean="0"/>
              <a:t>даш</a:t>
            </a:r>
            <a:r>
              <a:rPr lang="ru-RU" sz="1600" dirty="0" smtClean="0"/>
              <a:t> </a:t>
            </a:r>
            <a:r>
              <a:rPr lang="ru-RU" sz="1600" dirty="0" err="1" smtClean="0"/>
              <a:t>көдүрери</a:t>
            </a:r>
            <a:r>
              <a:rPr lang="ru-RU" sz="1600" dirty="0" smtClean="0"/>
              <a:t>», «баг </a:t>
            </a:r>
            <a:r>
              <a:rPr lang="ru-RU" sz="1600" dirty="0" err="1" smtClean="0"/>
              <a:t>кагары</a:t>
            </a:r>
            <a:r>
              <a:rPr lang="ru-RU" sz="1600" dirty="0" smtClean="0"/>
              <a:t>», «баг </a:t>
            </a:r>
            <a:r>
              <a:rPr lang="ru-RU" sz="1600" dirty="0" err="1" smtClean="0"/>
              <a:t>тыртары</a:t>
            </a:r>
            <a:r>
              <a:rPr lang="ru-RU" sz="1600" dirty="0" smtClean="0"/>
              <a:t>».  Коллектив школы угощал </a:t>
            </a:r>
            <a:r>
              <a:rPr lang="ru-RU" sz="1600" dirty="0" err="1" smtClean="0"/>
              <a:t>боорзаком</a:t>
            </a:r>
            <a:r>
              <a:rPr lang="ru-RU" sz="1600" dirty="0" smtClean="0"/>
              <a:t>, </a:t>
            </a:r>
            <a:r>
              <a:rPr lang="ru-RU" sz="1600" dirty="0" err="1" smtClean="0"/>
              <a:t>курутом</a:t>
            </a:r>
            <a:r>
              <a:rPr lang="ru-RU" sz="1600" dirty="0" smtClean="0"/>
              <a:t>, кадыком и ч</a:t>
            </a:r>
            <a:r>
              <a:rPr lang="kk-KZ" sz="1600" dirty="0" smtClean="0"/>
              <a:t>өкпеком</a:t>
            </a:r>
            <a:r>
              <a:rPr lang="ru-RU" sz="1600" dirty="0" smtClean="0"/>
              <a:t>. Прошло и соревнование по скоростному поеданию пельменей. </a:t>
            </a:r>
          </a:p>
          <a:p>
            <a:pPr marL="68580" indent="0">
              <a:buNone/>
            </a:pPr>
            <a:endParaRPr lang="ru-RU" sz="1600" dirty="0"/>
          </a:p>
          <a:p>
            <a:pPr marL="68580" indent="0">
              <a:buNone/>
            </a:pPr>
            <a:r>
              <a:rPr lang="ru-RU" sz="1600" dirty="0" smtClean="0"/>
              <a:t>На празднике администрация  чествовала лучшие </a:t>
            </a:r>
            <a:r>
              <a:rPr lang="ru-RU" sz="1600" dirty="0" err="1" smtClean="0"/>
              <a:t>арбаны</a:t>
            </a:r>
            <a:r>
              <a:rPr lang="ru-RU" sz="1600" dirty="0" smtClean="0"/>
              <a:t>, работников разных отраслей, наградила победителей праздничных состязаний.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9486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632848" cy="5040560"/>
          </a:xfrm>
        </p:spPr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sz="2000" b="1" dirty="0" err="1" smtClean="0"/>
              <a:t>Айлан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Монгуш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Дангына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Шагаа</a:t>
            </a:r>
            <a:r>
              <a:rPr lang="ru-RU" sz="2000" b="1" dirty="0" smtClean="0"/>
              <a:t> 2025 года</a:t>
            </a:r>
          </a:p>
          <a:p>
            <a:pPr marL="68580" indent="0">
              <a:buNone/>
            </a:pPr>
            <a:endParaRPr lang="ru-RU" sz="2000" dirty="0" smtClean="0"/>
          </a:p>
          <a:p>
            <a:pPr marL="68580" indent="0" algn="just">
              <a:buNone/>
            </a:pPr>
            <a:r>
              <a:rPr lang="ru-RU" sz="1800" dirty="0" smtClean="0"/>
              <a:t>В преддверии национального праздника в с. </a:t>
            </a:r>
            <a:r>
              <a:rPr lang="ru-RU" sz="1800" dirty="0" err="1" smtClean="0"/>
              <a:t>Хонделен</a:t>
            </a:r>
            <a:r>
              <a:rPr lang="ru-RU" sz="1800" dirty="0" smtClean="0"/>
              <a:t> прошел традиционный конкурс красоты и грации среди девушек от 16 до 25 лет. В нем приняли участие 10 красавиц, среди которых школьницы, студентки и работники разных сфер.</a:t>
            </a:r>
          </a:p>
          <a:p>
            <a:pPr marL="68580" indent="0" algn="just">
              <a:buNone/>
            </a:pPr>
            <a:endParaRPr lang="ru-RU" sz="1800" dirty="0"/>
          </a:p>
          <a:p>
            <a:pPr marL="68580" indent="0" algn="just">
              <a:buNone/>
            </a:pPr>
            <a:r>
              <a:rPr lang="ru-RU" sz="1800" dirty="0" smtClean="0"/>
              <a:t>Каждая участница представляла творческую «визитку», отвечала на вопросы викторины о тувинских традициях, демонстрировала умение в рукоделии и кулинарии. Свои способности в творчестве и спорте участницы демонстрировали в этапе «Грация». Танец с веерами, исполнение тувинской народной песни, композиция с обручем, художественное чтение – конкурсантки поражали своим талантом, открывались для зрителей с новой стороны.</a:t>
            </a:r>
          </a:p>
          <a:p>
            <a:pPr marL="68580" indent="0" algn="just">
              <a:buNone/>
            </a:pPr>
            <a:endParaRPr lang="ru-RU" sz="1800" dirty="0"/>
          </a:p>
          <a:p>
            <a:pPr marL="68580" indent="0" algn="just">
              <a:buNone/>
            </a:pPr>
            <a:r>
              <a:rPr lang="ru-RU" sz="1800" dirty="0" smtClean="0"/>
              <a:t>В итоге по мнению жюри и зрителей учительница начальных классов школы с. </a:t>
            </a:r>
            <a:r>
              <a:rPr lang="ru-RU" sz="1800" dirty="0" err="1" smtClean="0"/>
              <a:t>Хонделен</a:t>
            </a:r>
            <a:r>
              <a:rPr lang="ru-RU" sz="1800" dirty="0" smtClean="0"/>
              <a:t> 22-летняя </a:t>
            </a:r>
            <a:r>
              <a:rPr lang="ru-RU" sz="1800" dirty="0" err="1" smtClean="0"/>
              <a:t>Айлан</a:t>
            </a:r>
            <a:r>
              <a:rPr lang="ru-RU" sz="1800" dirty="0" smtClean="0"/>
              <a:t> </a:t>
            </a:r>
            <a:r>
              <a:rPr lang="ru-RU" sz="1800" dirty="0" err="1" smtClean="0"/>
              <a:t>Монгуш</a:t>
            </a:r>
            <a:r>
              <a:rPr lang="ru-RU" sz="1800" dirty="0" smtClean="0"/>
              <a:t> стала обладательницей звания «</a:t>
            </a:r>
            <a:r>
              <a:rPr lang="ru-RU" sz="1800" dirty="0" err="1" smtClean="0"/>
              <a:t>Дангына</a:t>
            </a:r>
            <a:r>
              <a:rPr lang="ru-RU" sz="1800" dirty="0" smtClean="0"/>
              <a:t> </a:t>
            </a:r>
            <a:r>
              <a:rPr lang="ru-RU" sz="1800" dirty="0" err="1" smtClean="0"/>
              <a:t>Шагаа</a:t>
            </a:r>
            <a:r>
              <a:rPr lang="ru-RU" sz="1800" dirty="0" smtClean="0"/>
              <a:t> 2025». Ей вручены серебристая корона – эксклюзивная продукция мастера села Марины </a:t>
            </a:r>
            <a:r>
              <a:rPr lang="ru-RU" sz="1800" dirty="0" err="1" smtClean="0"/>
              <a:t>Иргит</a:t>
            </a:r>
            <a:r>
              <a:rPr lang="ru-RU" sz="1800" dirty="0" smtClean="0"/>
              <a:t> и  сертификат на приобретение швейной машины. Остальные конкурсантки получили ценные подарки и роскошные </a:t>
            </a:r>
            <a:r>
              <a:rPr lang="ru-RU" sz="1800" dirty="0" err="1" smtClean="0"/>
              <a:t>накосные</a:t>
            </a:r>
            <a:r>
              <a:rPr lang="ru-RU" sz="1800" dirty="0" smtClean="0"/>
              <a:t> украшения – </a:t>
            </a:r>
            <a:r>
              <a:rPr lang="ru-RU" sz="1800" dirty="0" err="1" smtClean="0"/>
              <a:t>чавага</a:t>
            </a:r>
            <a:r>
              <a:rPr lang="ru-RU" sz="1800" dirty="0" smtClean="0"/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38511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Пример создания текстов о проведении КММ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1452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836712"/>
            <a:ext cx="7024744" cy="3851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err="1" smtClean="0"/>
              <a:t>Эмодзи</a:t>
            </a:r>
            <a:r>
              <a:rPr lang="ru-RU" sz="2000" b="1" dirty="0" smtClean="0"/>
              <a:t> в текстах </a:t>
            </a:r>
            <a:r>
              <a:rPr lang="ru-RU" sz="2000" b="1" dirty="0"/>
              <a:t>- </a:t>
            </a:r>
            <a:r>
              <a:rPr lang="ru-RU" sz="2000" b="1" dirty="0" smtClean="0"/>
              <a:t>нужный </a:t>
            </a:r>
            <a:r>
              <a:rPr lang="ru-RU" sz="2000" b="1" dirty="0"/>
              <a:t>акцент и </a:t>
            </a:r>
            <a:r>
              <a:rPr lang="ru-RU" sz="2000" b="1" dirty="0" smtClean="0"/>
              <a:t>эмоция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776864" cy="5040560"/>
          </a:xfrm>
        </p:spPr>
        <p:txBody>
          <a:bodyPr>
            <a:noAutofit/>
          </a:bodyPr>
          <a:lstStyle/>
          <a:p>
            <a:r>
              <a:rPr lang="ru-RU" sz="1200" b="1" dirty="0" smtClean="0"/>
              <a:t>1</a:t>
            </a:r>
            <a:r>
              <a:rPr lang="ru-RU" sz="1200" b="1" dirty="0"/>
              <a:t>. Количество</a:t>
            </a:r>
          </a:p>
          <a:p>
            <a:r>
              <a:rPr lang="ru-RU" sz="1200" dirty="0"/>
              <a:t>В правилах размещения рекламных объявлений ВК сказано, что рекламный пост может содержать не более 12 </a:t>
            </a:r>
            <a:r>
              <a:rPr lang="ru-RU" sz="1200" dirty="0" err="1" smtClean="0"/>
              <a:t>эмодзи</a:t>
            </a:r>
            <a:r>
              <a:rPr lang="ru-RU" sz="1200" dirty="0"/>
              <a:t>, именно поэтому </a:t>
            </a:r>
            <a:r>
              <a:rPr lang="ru-RU" sz="1200" dirty="0" smtClean="0"/>
              <a:t>рекомендуется </a:t>
            </a:r>
            <a:r>
              <a:rPr lang="ru-RU" sz="1200" dirty="0"/>
              <a:t>не использовать большее количество и в обычных постах. Никогда не знаешь, какая публикация окажется наиболее подходящей для </a:t>
            </a:r>
            <a:r>
              <a:rPr lang="ru-RU" sz="1200" dirty="0" err="1"/>
              <a:t>таргетированной</a:t>
            </a:r>
            <a:r>
              <a:rPr lang="ru-RU" sz="1200" dirty="0"/>
              <a:t> рекламы.</a:t>
            </a:r>
          </a:p>
          <a:p>
            <a:endParaRPr lang="ru-RU" sz="1200" dirty="0" smtClean="0"/>
          </a:p>
          <a:p>
            <a:r>
              <a:rPr lang="ru-RU" sz="1200" b="1" dirty="0" smtClean="0"/>
              <a:t>2</a:t>
            </a:r>
            <a:r>
              <a:rPr lang="ru-RU" sz="1200" b="1" dirty="0"/>
              <a:t>. Правильное расположение</a:t>
            </a:r>
          </a:p>
          <a:p>
            <a:r>
              <a:rPr lang="ru-RU" sz="1200" dirty="0" err="1" smtClean="0"/>
              <a:t>Эмодзи</a:t>
            </a:r>
            <a:r>
              <a:rPr lang="ru-RU" sz="1200" dirty="0" smtClean="0"/>
              <a:t> </a:t>
            </a:r>
            <a:r>
              <a:rPr lang="ru-RU" sz="1200" dirty="0"/>
              <a:t>стоит расставлять в тех местах, где вы хотите сделать акцент: перед заголовком (чтобы привлечь к нему внимание) и в тех абзацах, которые читатель должен прочитать прежде всего.</a:t>
            </a:r>
          </a:p>
          <a:p>
            <a:r>
              <a:rPr lang="ru-RU" sz="1200" dirty="0"/>
              <a:t>Можно заменять </a:t>
            </a:r>
            <a:r>
              <a:rPr lang="ru-RU" sz="1200" dirty="0" err="1"/>
              <a:t>смайлами</a:t>
            </a:r>
            <a:r>
              <a:rPr lang="ru-RU" sz="1200" dirty="0"/>
              <a:t> эмоции, добавляя тексту живость, но выбирать их нужно с умом, так как на разных устройствах </a:t>
            </a:r>
            <a:r>
              <a:rPr lang="ru-RU" sz="1200" dirty="0" err="1" smtClean="0"/>
              <a:t>эмодзи</a:t>
            </a:r>
            <a:r>
              <a:rPr lang="ru-RU" sz="1200" dirty="0" smtClean="0"/>
              <a:t> </a:t>
            </a:r>
            <a:r>
              <a:rPr lang="ru-RU" sz="1200" dirty="0"/>
              <a:t>могут отображаться по-разному, да и люди воспринимают их не одинаково</a:t>
            </a:r>
            <a:r>
              <a:rPr lang="ru-RU" sz="1200" dirty="0" smtClean="0"/>
              <a:t>.</a:t>
            </a:r>
          </a:p>
          <a:p>
            <a:pPr marL="68580" indent="0">
              <a:buNone/>
            </a:pPr>
            <a:endParaRPr lang="ru-RU" sz="1200" dirty="0"/>
          </a:p>
          <a:p>
            <a:r>
              <a:rPr lang="ru-RU" sz="1200" dirty="0"/>
              <a:t>3. </a:t>
            </a:r>
            <a:r>
              <a:rPr lang="ru-RU" sz="1200" b="1" dirty="0"/>
              <a:t>Правильные </a:t>
            </a:r>
            <a:r>
              <a:rPr lang="ru-RU" sz="1200" b="1" dirty="0" err="1"/>
              <a:t>смайлы</a:t>
            </a:r>
            <a:endParaRPr lang="ru-RU" sz="1200" b="1" dirty="0"/>
          </a:p>
          <a:p>
            <a:r>
              <a:rPr lang="ru-RU" sz="1200" dirty="0"/>
              <a:t>Больше всего внимания привлекают </a:t>
            </a:r>
            <a:r>
              <a:rPr lang="ru-RU" sz="1200" dirty="0" err="1" smtClean="0"/>
              <a:t>эмодзи</a:t>
            </a:r>
            <a:r>
              <a:rPr lang="ru-RU" sz="1200" dirty="0"/>
              <a:t>, которые еще не примелькались аудитории: что-то яркое новое, необычное. Но в то же время, каждый </a:t>
            </a:r>
            <a:r>
              <a:rPr lang="ru-RU" sz="1200" dirty="0" err="1"/>
              <a:t>смайл</a:t>
            </a:r>
            <a:r>
              <a:rPr lang="ru-RU" sz="1200" dirty="0"/>
              <a:t> должен соответствовать не только тематике сообщества, но и вашему имиджу.</a:t>
            </a:r>
          </a:p>
          <a:p>
            <a:r>
              <a:rPr lang="ru-RU" sz="1200" dirty="0"/>
              <a:t>Следите за тем, чтобы у каждого </a:t>
            </a:r>
            <a:r>
              <a:rPr lang="ru-RU" sz="1200" dirty="0" err="1" smtClean="0"/>
              <a:t>эмодзи</a:t>
            </a:r>
            <a:r>
              <a:rPr lang="ru-RU" sz="1200" dirty="0" smtClean="0"/>
              <a:t> </a:t>
            </a:r>
            <a:r>
              <a:rPr lang="ru-RU" sz="1200" dirty="0"/>
              <a:t>была связь с текстом и внутри него они смотрелись бы органично и красиво. Можно выбрать несколько </a:t>
            </a:r>
            <a:r>
              <a:rPr lang="ru-RU" sz="1200" dirty="0" err="1"/>
              <a:t>смайлов</a:t>
            </a:r>
            <a:r>
              <a:rPr lang="ru-RU" sz="1200" dirty="0"/>
              <a:t>, которые вы чаще всего будете использовать и со временем аудитория начнет ассоциировать их с вами и вашим бизнесом </a:t>
            </a:r>
            <a:endParaRPr lang="ru-RU" sz="1200" dirty="0" smtClean="0"/>
          </a:p>
          <a:p>
            <a:pPr marL="68580" indent="0">
              <a:buNone/>
            </a:pPr>
            <a:endParaRPr lang="ru-RU" sz="1200" dirty="0"/>
          </a:p>
          <a:p>
            <a:pPr marL="68580" indent="0" algn="ctr">
              <a:buNone/>
            </a:pPr>
            <a:r>
              <a:rPr lang="ru-RU" sz="1200" dirty="0" smtClean="0"/>
              <a:t>Отказ </a:t>
            </a:r>
            <a:r>
              <a:rPr lang="ru-RU" sz="1200" dirty="0"/>
              <a:t>от </a:t>
            </a:r>
            <a:r>
              <a:rPr lang="ru-RU" sz="1200" dirty="0" err="1" smtClean="0"/>
              <a:t>эмодзи</a:t>
            </a:r>
            <a:r>
              <a:rPr lang="ru-RU" sz="1200" dirty="0" smtClean="0"/>
              <a:t> </a:t>
            </a:r>
            <a:r>
              <a:rPr lang="ru-RU" sz="1200" dirty="0"/>
              <a:t>— не лучшая идея, в небольших постах их можно использовать от одного до трех, чтобы добавить нужный акцент и эмоцию. Но и вставлять их в пост слишком часто не </a:t>
            </a:r>
            <a:r>
              <a:rPr lang="ru-RU" sz="1200" dirty="0" smtClean="0"/>
              <a:t>стоит</a:t>
            </a:r>
            <a:r>
              <a:rPr lang="ru-RU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45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1332</TotalTime>
  <Words>1198</Words>
  <Application>Microsoft Office PowerPoint</Application>
  <PresentationFormat>Экран (4:3)</PresentationFormat>
  <Paragraphs>161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Остин</vt:lpstr>
      <vt:lpstr>ОФОРМЛЕНИЕ  И ПЛАНИРОВАНИЕ ПОСТА В ВКОНТАКТЕ</vt:lpstr>
      <vt:lpstr>Темы семинара:</vt:lpstr>
      <vt:lpstr>Пост и его структура</vt:lpstr>
      <vt:lpstr>Изображение</vt:lpstr>
      <vt:lpstr>Текст</vt:lpstr>
      <vt:lpstr>Информационный, вовлекающий, развлекательный</vt:lpstr>
      <vt:lpstr>Пример создания текстов о проведении КММ</vt:lpstr>
      <vt:lpstr>Пример создания текстов о проведении КММ</vt:lpstr>
      <vt:lpstr>Эмодзи в текстах - нужный акцент и эмоция</vt:lpstr>
      <vt:lpstr>Презентация PowerPoint</vt:lpstr>
      <vt:lpstr>ФОРМАТ - СТАТЬЯ</vt:lpstr>
      <vt:lpstr>ГРАФИЧЕСКИЙ КОНТЕНТ</vt:lpstr>
      <vt:lpstr>ЦЕНТР И СИММЕТРИЯ</vt:lpstr>
      <vt:lpstr>ГОРИЗОНТ</vt:lpstr>
      <vt:lpstr>Чистый объектив</vt:lpstr>
      <vt:lpstr> ВИДЕОКОНТЕНТ</vt:lpstr>
      <vt:lpstr>СЕКРЕТЫ КАЧЕСТВЕННОГО ВИДЕО</vt:lpstr>
      <vt:lpstr>АЛГОРИТМ ПЛАНИРОВАНИЯ ПОСТА</vt:lpstr>
      <vt:lpstr>ПЛАНИРОВАНИЕ ПОСТА</vt:lpstr>
      <vt:lpstr>Презентация PowerPoint</vt:lpstr>
      <vt:lpstr>ВИД ЗАПЛАНИРОВАННОГО ПОСТА</vt:lpstr>
      <vt:lpstr>ФОРМАТЫ ПЛАПНИРОВАНИЯ ПОСТОВ К ШАГАА</vt:lpstr>
      <vt:lpstr>ФОРМАТЫ ПЛАПНИРОВАНИЯ ПОСТОВ К ШАГАА</vt:lpstr>
      <vt:lpstr>Пример оформленного поста «Шагаа оюннары»  - Для чего придуманы игры?  - Что развивают игры?  - Какие реквизиты есть в играх? - Из чего изготавливают реквизиты?  - Сколько весит тевек?  - Сколько фигурок в буга-шыдыраа? - В каких тувинских произведениях описаны игры? - Какие загадки есть про эти игры?   Выделить время для фотосессии в рамках кружка.   Обязательно нужно организовать качественные постановочные фотографии этих игр.  </vt:lpstr>
      <vt:lpstr>Тема «Шагаа оюннары» может быть запланирована в течение года  Каждый вид одной игры – отдельная тема  Информация – методическое пособие  Связка основной темы с другими (посев – тараа соктаары, летняя перекочевка – тевекке аът чели, стрижка овец – кидис салыры) 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 И ПЛАНИРОВАНИЕ ПОСТА В ВКОНТАКТЕ</dc:title>
  <dc:creator>Виктория Аймаа</dc:creator>
  <cp:lastModifiedBy>Виктория Аймаа</cp:lastModifiedBy>
  <cp:revision>35</cp:revision>
  <dcterms:created xsi:type="dcterms:W3CDTF">2025-01-14T03:26:50Z</dcterms:created>
  <dcterms:modified xsi:type="dcterms:W3CDTF">2025-02-14T05:20:02Z</dcterms:modified>
</cp:coreProperties>
</file>